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42"/>
  </p:notesMasterIdLst>
  <p:handoutMasterIdLst>
    <p:handoutMasterId r:id="rId43"/>
  </p:handoutMasterIdLst>
  <p:sldIdLst>
    <p:sldId id="257" r:id="rId5"/>
    <p:sldId id="268" r:id="rId6"/>
    <p:sldId id="259" r:id="rId7"/>
    <p:sldId id="263" r:id="rId8"/>
    <p:sldId id="272" r:id="rId9"/>
    <p:sldId id="273" r:id="rId10"/>
    <p:sldId id="281" r:id="rId11"/>
    <p:sldId id="282" r:id="rId12"/>
    <p:sldId id="283" r:id="rId13"/>
    <p:sldId id="276" r:id="rId14"/>
    <p:sldId id="284" r:id="rId15"/>
    <p:sldId id="285" r:id="rId16"/>
    <p:sldId id="286" r:id="rId17"/>
    <p:sldId id="287" r:id="rId18"/>
    <p:sldId id="288" r:id="rId19"/>
    <p:sldId id="289" r:id="rId20"/>
    <p:sldId id="277" r:id="rId21"/>
    <p:sldId id="290" r:id="rId22"/>
    <p:sldId id="260" r:id="rId23"/>
    <p:sldId id="258" r:id="rId24"/>
    <p:sldId id="261" r:id="rId25"/>
    <p:sldId id="267" r:id="rId26"/>
    <p:sldId id="291" r:id="rId27"/>
    <p:sldId id="270" r:id="rId28"/>
    <p:sldId id="271" r:id="rId29"/>
    <p:sldId id="292" r:id="rId30"/>
    <p:sldId id="293" r:id="rId31"/>
    <p:sldId id="265" r:id="rId32"/>
    <p:sldId id="294" r:id="rId33"/>
    <p:sldId id="275" r:id="rId34"/>
    <p:sldId id="295" r:id="rId35"/>
    <p:sldId id="296" r:id="rId36"/>
    <p:sldId id="280" r:id="rId37"/>
    <p:sldId id="297" r:id="rId38"/>
    <p:sldId id="298" r:id="rId39"/>
    <p:sldId id="299" r:id="rId40"/>
    <p:sldId id="300" r:id="rId41"/>
  </p:sldIdLst>
  <p:sldSz cx="12188825" cy="6858000"/>
  <p:notesSz cx="6858000" cy="9144000"/>
  <p:defaultTextStyle>
    <a:defPPr rtl="0">
      <a:defRPr lang="zh-cn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99"/>
    <a:srgbClr val="394404"/>
    <a:srgbClr val="5F6F0F"/>
    <a:srgbClr val="718412"/>
    <a:srgbClr val="65741A"/>
    <a:srgbClr val="70811D"/>
    <a:srgbClr val="7B8D1F"/>
    <a:srgbClr val="839721"/>
    <a:srgbClr val="95AB25"/>
    <a:srgbClr val="BC5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2316" autoAdjust="0"/>
  </p:normalViewPr>
  <p:slideViewPr>
    <p:cSldViewPr>
      <p:cViewPr varScale="1">
        <p:scale>
          <a:sx n="114" d="100"/>
          <a:sy n="114" d="100"/>
        </p:scale>
        <p:origin x="474" y="96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9" d="100"/>
          <a:sy n="99" d="100"/>
        </p:scale>
        <p:origin x="2820" y="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5DE4EB07-F0BE-46FF-840B-C8E3CE9E8721}" type="datetime1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2021/4/21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‹#›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37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dirty="0"/>
              <a:t>单击此处编辑母版文本样式</a:t>
            </a:r>
          </a:p>
          <a:p>
            <a:pPr lvl="1" rtl="0"/>
            <a:r>
              <a:rPr lang="zh-CN" altLang="en-US" dirty="0"/>
              <a:t>第二级</a:t>
            </a:r>
          </a:p>
          <a:p>
            <a:pPr lvl="2" rtl="0"/>
            <a:r>
              <a:rPr lang="zh-CN" altLang="en-US" dirty="0"/>
              <a:t>第三级</a:t>
            </a:r>
          </a:p>
          <a:p>
            <a:pPr lvl="3" rtl="0"/>
            <a:r>
              <a:rPr lang="zh-CN" altLang="en-US" dirty="0"/>
              <a:t>第四级</a:t>
            </a:r>
          </a:p>
          <a:p>
            <a:pPr lvl="4" rtl="0"/>
            <a:r>
              <a:rPr lang="zh-CN" altLang="en-US" dirty="0"/>
              <a:t>第五级</a:t>
            </a:r>
          </a:p>
        </p:txBody>
      </p:sp>
      <p:sp>
        <p:nvSpPr>
          <p:cNvPr id="8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5DE4EB07-F0BE-46FF-840B-C8E3CE9E8721}" type="datetime1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2021/4/21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页脚占位符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‹#›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1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10023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2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64135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3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15768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4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877153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6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733984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A156E1-3825-4633-96AB-7E9C7F1720B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3404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A156E1-3825-4633-96AB-7E9C7F1720B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212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对角线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直接连接符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基线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任意多边形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任意多边形(F)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任意多边形(F)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 rtlCol="0">
            <a:normAutofit/>
          </a:bodyPr>
          <a:lstStyle>
            <a:lvl1pPr algn="l" rtl="0">
              <a:defRPr sz="5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0949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/>
              <a:t>单击此处编辑母版副标题样式</a:t>
            </a:r>
            <a:endParaRPr lang="zh-CN" altLang="en-US" dirty="0"/>
          </a:p>
        </p:txBody>
      </p:sp>
      <p:sp>
        <p:nvSpPr>
          <p:cNvPr id="22" name="日期占位符 2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0F08F57-8AF4-4192-8C0E-F86A12100C7B}" type="datetime1">
              <a:rPr lang="zh-CN" altLang="en-US" smtClean="0"/>
              <a:pPr/>
              <a:t>2021/4/21</a:t>
            </a:fld>
            <a:endParaRPr lang="zh-CN" altLang="en-US" dirty="0"/>
          </a:p>
        </p:txBody>
      </p:sp>
      <p:sp>
        <p:nvSpPr>
          <p:cNvPr id="23" name="页脚占位符 2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24" name="幻灯片编号占位符 2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C014DD1E-5D91-48A3-AD6D-45FBA980D106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  <a:pPr/>
              <a:t>2021/4/21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  <a:pPr/>
              <a:t>2021/4/21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  <a:pPr/>
              <a:t>2021/4/21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对角线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直接连接符​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直接连接符​​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rtlCol="0" anchor="b">
            <a:normAutofit/>
          </a:bodyPr>
          <a:lstStyle>
            <a:lvl1pPr algn="l" rtl="0">
              <a:defRPr sz="5400" b="0" cap="none" baseline="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l" rtl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  <a:pPr/>
              <a:t>2021/4/21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/>
            </a:lvl8pPr>
            <a:lvl9pPr algn="l" rtl="0">
              <a:defRPr sz="20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  <a:pPr/>
              <a:t>2021/4/21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 baseline="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  <a:pPr/>
              <a:t>2021/4/21</a:t>
            </a:fld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  <a:pPr/>
              <a:t>2021/4/21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  <a:pPr/>
              <a:t>2021/4/21</a:t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  <a:pPr/>
              <a:t>2021/4/21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3" name="图片占位符 2" descr="为添加图像预留的空占位符。单击占位符，选择要添加的图像。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l" rtl="0">
              <a:buNone/>
              <a:defRPr sz="2800"/>
            </a:lvl1pPr>
            <a:lvl2pPr marL="609493" indent="0" algn="l" rtl="0">
              <a:buNone/>
              <a:defRPr sz="3700"/>
            </a:lvl2pPr>
            <a:lvl3pPr marL="1218987" indent="0" algn="l" rtl="0">
              <a:buNone/>
              <a:defRPr sz="3200"/>
            </a:lvl3pPr>
            <a:lvl4pPr marL="1828480" indent="0" algn="l" rtl="0">
              <a:buNone/>
              <a:defRPr sz="2700"/>
            </a:lvl4pPr>
            <a:lvl5pPr marL="2437973" indent="0" algn="l" rtl="0">
              <a:buNone/>
              <a:defRPr sz="2700"/>
            </a:lvl5pPr>
            <a:lvl6pPr marL="3047467" indent="0" algn="l" rtl="0">
              <a:buNone/>
              <a:defRPr sz="2700"/>
            </a:lvl6pPr>
            <a:lvl7pPr marL="3656960" indent="0" algn="l" rtl="0">
              <a:buNone/>
              <a:defRPr sz="2700"/>
            </a:lvl7pPr>
            <a:lvl8pPr marL="4266453" indent="0" algn="l" rtl="0">
              <a:buNone/>
              <a:defRPr sz="2700"/>
            </a:lvl8pPr>
            <a:lvl9pPr marL="4875947" indent="0" algn="l" rtl="0">
              <a:buNone/>
              <a:defRPr sz="2700"/>
            </a:lvl9pPr>
          </a:lstStyle>
          <a:p>
            <a:pPr rtl="0"/>
            <a:r>
              <a:rPr lang="zh-CN" altLang="en-US"/>
              <a:t>单击图标添加图片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A0F08F57-8AF4-4192-8C0E-F86A12100C7B}" type="datetime1">
              <a:rPr lang="zh-CN" altLang="en-US" smtClean="0"/>
              <a:pPr/>
              <a:t>2021/4/21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左侧行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任意多边形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任意多边形(F)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任意多边形(F)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zh-CN" altLang="en-US" dirty="0"/>
              <a:t>编辑母版文本样式</a:t>
            </a:r>
          </a:p>
          <a:p>
            <a:pPr lvl="1" rtl="0"/>
            <a:r>
              <a:rPr lang="zh-CN" altLang="en-US" dirty="0"/>
              <a:t>第二级</a:t>
            </a:r>
          </a:p>
          <a:p>
            <a:pPr lvl="2" rtl="0"/>
            <a:r>
              <a:rPr lang="zh-CN" altLang="en-US" dirty="0"/>
              <a:t>第三级</a:t>
            </a:r>
          </a:p>
          <a:p>
            <a:pPr lvl="3" rtl="0"/>
            <a:r>
              <a:rPr lang="zh-CN" altLang="en-US" dirty="0"/>
              <a:t>第四级</a:t>
            </a:r>
          </a:p>
          <a:p>
            <a:pPr lvl="4" rtl="0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0F08F57-8AF4-4192-8C0E-F86A12100C7B}" type="datetime1">
              <a:rPr lang="zh-CN" altLang="en-US" smtClean="0"/>
              <a:pPr/>
              <a:t>2021/4/21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 rtl="0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 rtl="0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C014DD1E-5D91-48A3-AD6D-45FBA980D106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audio" Target="../media/media20.m4a"/><Relationship Id="rId7" Type="http://schemas.openxmlformats.org/officeDocument/2006/relationships/image" Target="../media/image1.png"/><Relationship Id="rId2" Type="http://schemas.microsoft.com/office/2007/relationships/media" Target="../media/media20.m4a"/><Relationship Id="rId1" Type="http://schemas.openxmlformats.org/officeDocument/2006/relationships/tags" Target="../tags/tag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audio" Target="../media/media28.m4a"/><Relationship Id="rId7" Type="http://schemas.openxmlformats.org/officeDocument/2006/relationships/image" Target="../media/image1.png"/><Relationship Id="rId2" Type="http://schemas.microsoft.com/office/2007/relationships/media" Target="../media/media28.m4a"/><Relationship Id="rId1" Type="http://schemas.openxmlformats.org/officeDocument/2006/relationships/tags" Target="../tags/tag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5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4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5.m4a"/><Relationship Id="rId1" Type="http://schemas.microsoft.com/office/2007/relationships/media" Target="../media/media35.m4a"/><Relationship Id="rId4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6.m4a"/><Relationship Id="rId1" Type="http://schemas.microsoft.com/office/2007/relationships/media" Target="../media/media36.m4a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hyperlink" Target="https://qoribmunajat.github.io/files/comparative-analysis-memory-based-model-based-recommendation-systems.pdf" TargetMode="Externa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surprise.readthedocs.io/en/stable/FAQ.html" TargetMode="External"/><Relationship Id="rId12" Type="http://schemas.openxmlformats.org/officeDocument/2006/relationships/hyperlink" Target="https://developers.google.com/machine-learning/recommendation" TargetMode="External"/><Relationship Id="rId2" Type="http://schemas.openxmlformats.org/officeDocument/2006/relationships/audio" Target="../media/media37.m4a"/><Relationship Id="rId1" Type="http://schemas.microsoft.com/office/2007/relationships/media" Target="../media/media37.m4a"/><Relationship Id="rId6" Type="http://schemas.openxmlformats.org/officeDocument/2006/relationships/hyperlink" Target="http://crsouza.com/2010/03/17/kernel-functions-for-machine-learning-applications/" TargetMode="External"/><Relationship Id="rId11" Type="http://schemas.openxmlformats.org/officeDocument/2006/relationships/hyperlink" Target="https://medium.com/sfu-cspmp/recommendation-systems-collaborative-filtering-using-matrix-factorization-simplified-2118f4ef2cd3" TargetMode="External"/><Relationship Id="rId5" Type="http://schemas.openxmlformats.org/officeDocument/2006/relationships/hyperlink" Target="https://towardsdatascience.com/how-tf-idf-works-3dbf35e568f0" TargetMode="External"/><Relationship Id="rId10" Type="http://schemas.openxmlformats.org/officeDocument/2006/relationships/hyperlink" Target="https://medium.com/@m_n_malaeb/recall-and-precision-at-k-for-recommender-systems-618483226c54" TargetMode="External"/><Relationship Id="rId4" Type="http://schemas.openxmlformats.org/officeDocument/2006/relationships/hyperlink" Target="https://towardsdatascience.com/the-4-recommendation-engines-that-can-predict-your-movie-tastes-109dc4e10c52" TargetMode="External"/><Relationship Id="rId9" Type="http://schemas.openxmlformats.org/officeDocument/2006/relationships/hyperlink" Target="https://medium.com/fintechexplained/what-is-grid-search-c01fe886ef0a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latin typeface="Salesforce Sans"/>
                <a:sym typeface="Salesforce Sans"/>
              </a:rPr>
              <a:t>Mini Project—Movie analysis and recommendation</a:t>
            </a:r>
            <a:endParaRPr lang="zh-CN" altLang="en-US" dirty="0">
              <a:latin typeface="Salesforce Sans"/>
              <a:ea typeface="微软雅黑" panose="020B0503020204020204" pitchFamily="34" charset="-122"/>
              <a:sym typeface="Salesforce Sans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zh-CN" dirty="0">
                <a:latin typeface="Salesforce Sans"/>
                <a:sym typeface="Salesforce Sans"/>
              </a:rPr>
              <a:t>Group 1</a:t>
            </a:r>
          </a:p>
          <a:p>
            <a:pPr rtl="0"/>
            <a:r>
              <a:rPr lang="en-US" altLang="zh-CN" dirty="0">
                <a:latin typeface="Salesforce Sans"/>
                <a:ea typeface="微软雅黑" panose="020B0503020204020204" pitchFamily="34" charset="-122"/>
                <a:sym typeface="Salesforce Sans"/>
              </a:rPr>
              <a:t>Hu tianrun &amp; </a:t>
            </a:r>
            <a:r>
              <a:rPr lang="en-US" altLang="zh-CN" dirty="0" err="1">
                <a:latin typeface="Salesforce Sans"/>
                <a:ea typeface="微软雅黑" panose="020B0503020204020204" pitchFamily="34" charset="-122"/>
                <a:sym typeface="Salesforce Sans"/>
              </a:rPr>
              <a:t>nhat</a:t>
            </a:r>
            <a:r>
              <a:rPr lang="en-US" altLang="zh-CN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dirty="0" err="1">
                <a:latin typeface="Salesforce Sans"/>
                <a:ea typeface="微软雅黑" panose="020B0503020204020204" pitchFamily="34" charset="-122"/>
                <a:sym typeface="Salesforce Sans"/>
              </a:rPr>
              <a:t>hoang</a:t>
            </a:r>
            <a:endParaRPr lang="en-US" altLang="zh-CN" dirty="0"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pPr rtl="0"/>
            <a:endParaRPr lang="en-US" altLang="zh-CN" dirty="0">
              <a:latin typeface="Salesforce Sans"/>
              <a:ea typeface="微软雅黑" panose="020B0503020204020204" pitchFamily="34" charset="-122"/>
              <a:sym typeface="Salesforce San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69836C0-000D-4369-9531-FAA9400CC8B4}"/>
              </a:ext>
            </a:extLst>
          </p:cNvPr>
          <p:cNvSpPr txBox="1"/>
          <p:nvPr/>
        </p:nvSpPr>
        <p:spPr>
          <a:xfrm>
            <a:off x="1625176" y="3429000"/>
            <a:ext cx="83554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009999"/>
                </a:solidFill>
                <a:latin typeface="Salesforce Sans"/>
                <a:ea typeface="微软雅黑" panose="020B0503020204020204" pitchFamily="34" charset="-122"/>
                <a:sym typeface="Salesforce Sans"/>
              </a:rPr>
              <a:t>----Presented by Hu Tianrun</a:t>
            </a:r>
            <a:endParaRPr lang="zh-CN" altLang="en-US" sz="3200" dirty="0"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endParaRPr lang="zh-SG" altLang="en-US" sz="2800" dirty="0"/>
          </a:p>
        </p:txBody>
      </p:sp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3B0C0885-F6DB-4FF2-AB8D-E7F86DF89D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7068">
        <p159:morph option="byObject"/>
      </p:transition>
    </mc:Choice>
    <mc:Fallback>
      <p:transition spd="slow" advTm="70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AB9482-8362-4C3F-B418-B93184B9C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SG" dirty="0">
                <a:latin typeface="Salesforce Sans"/>
              </a:rPr>
              <a:t>3. Exploratory data analysis/visualization to gather relevant insights</a:t>
            </a:r>
            <a:endParaRPr lang="zh-SG" altLang="en-US" dirty="0"/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18760AE5-83F3-42FA-974B-7424427976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4447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6256">
        <p159:morph option="byObject"/>
      </p:transition>
    </mc:Choice>
    <mc:Fallback>
      <p:transition spd="slow" advTm="625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47F378-D2D0-451B-8199-7FD8B70B8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 anchor="b">
            <a:normAutofit/>
          </a:bodyPr>
          <a:lstStyle/>
          <a:p>
            <a:r>
              <a:rPr lang="en-US" altLang="zh-SG" dirty="0"/>
              <a:t>Primary analysis</a:t>
            </a:r>
            <a:endParaRPr lang="zh-SG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BBFB093-855E-45A1-9F43-4553B9B07A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zh-SG" sz="1500" b="0" i="0" dirty="0">
                <a:effectLst/>
              </a:rPr>
              <a:t>Firstly, we found that some movies (over 25%) have no budget.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SG" sz="1500" b="0" i="0" dirty="0">
                <a:effectLst/>
              </a:rPr>
              <a:t>For the popularity, it is very different among movies. The most popular movie has popularity of 145 while most of the movies (over 75%) have popularity less than 30. (It is not easy to make a popular movie)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SG" sz="1500" b="0" i="0" dirty="0">
                <a:effectLst/>
              </a:rPr>
              <a:t>The revenues distribute not uniformly as well.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SG" sz="1500" b="0" i="0" dirty="0">
                <a:effectLst/>
              </a:rPr>
              <a:t>For the runtime, there are some movie whose runtime is 0 because they are initially a Null value; there are also movies with runtime very high. However, there are many of them have pretty high popularity.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SG" sz="1500" b="0" i="0" dirty="0">
                <a:effectLst/>
              </a:rPr>
              <a:t>The vote average is quite good. There are some movie got 0 which is weird because they don’t have any vote. However, except for them, the distribution is almost a bell line.</a:t>
            </a:r>
          </a:p>
          <a:p>
            <a:endParaRPr lang="zh-SG" altLang="en-US" sz="15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CC3586B-5148-4F8A-8FBE-17E579944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10674" y="1706880"/>
            <a:ext cx="3058743" cy="44653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6A623A3E-94E8-4CA6-878E-9223EDE937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1461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41411">
        <p159:morph option="byObject"/>
      </p:transition>
    </mc:Choice>
    <mc:Fallback>
      <p:transition spd="slow" advTm="4141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DE7576-B16A-4B30-952F-7DE84DA83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SG" dirty="0"/>
              <a:t>Relationship between variables</a:t>
            </a:r>
            <a:endParaRPr lang="zh-SG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AAFC24-A540-4A8A-8008-325D2A642B0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altLang="zh-SG" dirty="0"/>
              <a:t>The relationship coefficient between budget and popularity is 0.10, it means that for an "expensive" movie, people might not like it.</a:t>
            </a:r>
          </a:p>
          <a:p>
            <a:r>
              <a:rPr lang="en-US" altLang="zh-SG" dirty="0"/>
              <a:t>The relationship coefficient between popularity and revenue is not high, which is 0.09, it means "popularity" does not always bring you high revenue.</a:t>
            </a:r>
          </a:p>
          <a:p>
            <a:r>
              <a:rPr lang="en-US" altLang="zh-SG" dirty="0"/>
              <a:t>The relationship coefficient between budget and revenue is 0.75. There is a linear relation between them. Therefore, in general, it can be said that the more you put in, the more you gain.</a:t>
            </a:r>
          </a:p>
          <a:p>
            <a:r>
              <a:rPr lang="en-US" altLang="zh-SG" dirty="0"/>
              <a:t>Meanwhile, runtime has a relatively low relationship coefficient with all other variables. This tells us runtime is not very important to both audience and the producer. A good movie does not depend on its running time!</a:t>
            </a:r>
          </a:p>
          <a:p>
            <a:r>
              <a:rPr lang="en-US" altLang="zh-SG" dirty="0"/>
              <a:t>Interestingly, there is a positive relation between </a:t>
            </a:r>
            <a:r>
              <a:rPr lang="en-US" altLang="zh-SG" dirty="0" err="1"/>
              <a:t>vote_count</a:t>
            </a:r>
            <a:r>
              <a:rPr lang="en-US" altLang="zh-SG" dirty="0"/>
              <a:t> and budget, </a:t>
            </a:r>
            <a:r>
              <a:rPr lang="en-US" altLang="zh-SG" dirty="0" err="1"/>
              <a:t>vote_count</a:t>
            </a:r>
            <a:r>
              <a:rPr lang="en-US" altLang="zh-SG" dirty="0"/>
              <a:t>, revenue. We think </a:t>
            </a:r>
            <a:r>
              <a:rPr lang="en-US" altLang="zh-SG" dirty="0" err="1"/>
              <a:t>vote_count</a:t>
            </a:r>
            <a:r>
              <a:rPr lang="en-US" altLang="zh-SG" dirty="0"/>
              <a:t> shows how much attention the audiences paid to the movie. Thus the relationship shows that the more "expensive" the movie is, the more people care about it. However, </a:t>
            </a:r>
            <a:r>
              <a:rPr lang="en-US" altLang="zh-SG" dirty="0" err="1"/>
              <a:t>vote_average</a:t>
            </a:r>
            <a:r>
              <a:rPr lang="en-US" altLang="zh-SG" dirty="0"/>
              <a:t> has no significant relationship with any of the variables.</a:t>
            </a:r>
            <a:endParaRPr lang="zh-SG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8AB65DB-9ECC-4AD0-90CE-71FA74EAC84A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796" y="1706563"/>
            <a:ext cx="4394445" cy="4465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67114E30-6D1E-4A45-8E90-CBCCA714C8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9199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66976">
        <p159:morph option="byObject"/>
      </p:transition>
    </mc:Choice>
    <mc:Fallback>
      <p:transition spd="slow" advTm="6697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EE024C-BBE6-48EB-8C20-64156C610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SG" dirty="0"/>
              <a:t>Regression</a:t>
            </a:r>
            <a:endParaRPr lang="zh-SG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BBEBBEF6-A7EB-47B6-823A-455A6F71FC1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1392238" y="1922316"/>
            <a:ext cx="5078412" cy="1506684"/>
          </a:xfr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D6181ADA-C913-4ECD-9921-AA16777C417F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237" y="3810000"/>
            <a:ext cx="5078413" cy="2595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8DB486E-93FE-498F-8455-52F11FE9FD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9163" y="3124200"/>
            <a:ext cx="4870221" cy="1324091"/>
          </a:xfrm>
          <a:prstGeom prst="rect">
            <a:avLst/>
          </a:prstGeom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72E83632-EC24-4359-8CC2-BF78FC561F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9154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8787">
        <p159:morph option="byObject"/>
      </p:transition>
    </mc:Choice>
    <mc:Fallback>
      <p:transition spd="slow" advTm="878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8F2533-9B4C-4782-B0A2-1F36AE44E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SG" dirty="0"/>
              <a:t>Primary movie recommendation without machine learning</a:t>
            </a:r>
            <a:endParaRPr lang="zh-SG" altLang="en-US" dirty="0"/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77938DE7-0E5C-4150-A431-6FF0FB89A6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6368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5350">
        <p159:morph option="byObject"/>
      </p:transition>
    </mc:Choice>
    <mc:Fallback>
      <p:transition spd="slow" advTm="53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05FF5F44-9FB8-44E7-A23D-7292963A04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/>
          <a:p>
            <a:r>
              <a:rPr lang="en-US" altLang="zh-SG" dirty="0"/>
              <a:t>Firstly, enter a movie you like most.</a:t>
            </a:r>
          </a:p>
          <a:p>
            <a:r>
              <a:rPr lang="en-US" altLang="zh-SG" dirty="0"/>
              <a:t>This code will find out movies which has more than ¾ genres same with the movie you like.</a:t>
            </a:r>
            <a:endParaRPr lang="zh-SG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D10F429-F974-4D9A-AAA4-AF7106F651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0707" y="2873018"/>
            <a:ext cx="5078677" cy="2133043"/>
          </a:xfrm>
          <a:prstGeom prst="rect">
            <a:avLst/>
          </a:prstGeom>
          <a:noFill/>
        </p:spPr>
      </p:pic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07C26C7B-F75F-4CA7-9132-7040118C04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4602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8044">
        <p159:morph option="byObject"/>
      </p:transition>
    </mc:Choice>
    <mc:Fallback>
      <p:transition spd="slow" advTm="804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00A6A8B-0CC2-4AAA-89D0-57F231298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 anchor="b">
            <a:normAutofit/>
          </a:bodyPr>
          <a:lstStyle/>
          <a:p>
            <a:r>
              <a:rPr lang="en-US" altLang="zh-SG" sz="2000" dirty="0"/>
              <a:t>Then, it will provide a new dataset without machine learning.</a:t>
            </a:r>
          </a:p>
          <a:p>
            <a:r>
              <a:rPr lang="en-US" altLang="zh-SG" sz="2000" dirty="0"/>
              <a:t>This recommendation is very rough. It only consider the genres. The better approach will use machine learning tools</a:t>
            </a:r>
          </a:p>
        </p:txBody>
      </p:sp>
      <p:pic>
        <p:nvPicPr>
          <p:cNvPr id="6" name="内容占位符 5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DC69CBD9-7AA5-455C-B27E-FF5160E7F8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218883" y="2016240"/>
            <a:ext cx="10360501" cy="3833385"/>
          </a:xfrm>
          <a:noFill/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134CDEFB-C6DA-4568-BF55-C8B66CFF67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2428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3477">
        <p159:morph option="byObject"/>
      </p:transition>
    </mc:Choice>
    <mc:Fallback>
      <p:transition spd="slow" advTm="1347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7FC9CC-661F-44D5-A7BB-188FC9F47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latin typeface="Salesforce Sans"/>
                <a:ea typeface="微软雅黑" panose="020B0503020204020204" pitchFamily="34" charset="-122"/>
                <a:sym typeface="Salesforce Sans"/>
              </a:rPr>
              <a:t>4. Illustration to the machine learning technique applied in this project.(machine learning)</a:t>
            </a:r>
            <a:endParaRPr lang="zh-SG" altLang="en-US" dirty="0"/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2326342E-CCE1-4307-981D-14B7548827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0913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5954">
        <p159:morph option="byObject"/>
      </p:transition>
    </mc:Choice>
    <mc:Fallback>
      <p:transition spd="slow" advTm="595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06013-F8DA-4BDF-8282-E7F3D24CA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181" y="1753043"/>
            <a:ext cx="8791398" cy="1822039"/>
          </a:xfrm>
        </p:spPr>
        <p:txBody>
          <a:bodyPr>
            <a:normAutofit fontScale="90000"/>
          </a:bodyPr>
          <a:lstStyle/>
          <a:p>
            <a:r>
              <a:rPr lang="en-US"/>
              <a:t>Approach I:</a:t>
            </a:r>
            <a:br>
              <a:rPr lang="en-US"/>
            </a:br>
            <a:r>
              <a:rPr lang="en-US"/>
              <a:t>Content-Based Recommendation System</a:t>
            </a:r>
            <a:endParaRPr lang="en-US">
              <a:ea typeface="+mj-lt"/>
              <a:cs typeface="+mj-lt"/>
            </a:endParaRP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C3230F8E-B499-4B95-929B-A3EE02708B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1779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8044">
        <p159:morph option="byObject"/>
      </p:transition>
    </mc:Choice>
    <mc:Fallback>
      <p:transition spd="slow" advTm="804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BC49A-D720-49A9-BAE9-069387B57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064" y="982770"/>
            <a:ext cx="9598696" cy="1303527"/>
          </a:xfrm>
        </p:spPr>
        <p:txBody>
          <a:bodyPr vert="horz" lIns="91416" tIns="45708" rIns="91416" bIns="45708" rtlCol="0" anchor="ctr">
            <a:normAutofit/>
          </a:bodyPr>
          <a:lstStyle/>
          <a:p>
            <a:r>
              <a:rPr lang="en-US" sz="4399" dirty="0"/>
              <a:t>Background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BED8B1-12B2-4496-B739-8B04AA01F6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5064" y="2557159"/>
            <a:ext cx="6555119" cy="3318072"/>
          </a:xfrm>
        </p:spPr>
        <p:txBody>
          <a:bodyPr vert="horz" lIns="91416" tIns="45708" rIns="91416" bIns="45708" rtlCol="0" anchor="t">
            <a:noAutofit/>
          </a:bodyPr>
          <a:lstStyle/>
          <a:p>
            <a:pPr marL="342797" indent="-342797">
              <a:buFont typeface="Arial"/>
              <a:buChar char="•"/>
            </a:pPr>
            <a:r>
              <a:rPr lang="en-US" sz="1999" dirty="0"/>
              <a:t>The Content-Based Recommender (or CB recommender) relies on the similarity of the items. The basic idea is if you like an item, then you will also like a “similar” item.</a:t>
            </a:r>
          </a:p>
          <a:p>
            <a:pPr marL="342797" indent="-342797">
              <a:buFont typeface="Arial"/>
              <a:buChar char="•"/>
            </a:pPr>
            <a:r>
              <a:rPr lang="en-US" sz="1999" dirty="0"/>
              <a:t>A CB recommender works with data that the user provides. Based on that data, a user profile is generated, which is then used to make suggestions to the user. </a:t>
            </a:r>
          </a:p>
          <a:p>
            <a:pPr marL="342797" indent="-342797">
              <a:buFont typeface="Arial"/>
              <a:buChar char="•"/>
            </a:pPr>
            <a:r>
              <a:rPr lang="en-US" sz="1999" dirty="0"/>
              <a:t>As the user provides more inputs or takes actions on the recommendations, the engine becomes more accurate.</a:t>
            </a:r>
          </a:p>
        </p:txBody>
      </p:sp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5E8F9B9B-A239-4B7C-A0F5-C0F6C9C2ACB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518" y="2557159"/>
            <a:ext cx="2760136" cy="3318072"/>
          </a:xfrm>
          <a:prstGeom prst="rect">
            <a:avLst/>
          </a:prstGeom>
        </p:spPr>
      </p:pic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D1CA8213-4D07-4F32-BC83-AC618A1851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7829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1751">
        <p159:morph option="byObject"/>
      </p:transition>
    </mc:Choice>
    <mc:Fallback>
      <p:transition spd="slow" advTm="317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latin typeface="Salesforce Sans"/>
                <a:sym typeface="Salesforce Sans"/>
              </a:rPr>
              <a:t>Outline</a:t>
            </a:r>
            <a:endParaRPr lang="zh-CN" altLang="en-US" dirty="0">
              <a:latin typeface="Salesforce Sans"/>
              <a:ea typeface="微软雅黑" panose="020B0503020204020204" pitchFamily="34" charset="-122"/>
              <a:sym typeface="Salesforce Sans"/>
            </a:endParaRPr>
          </a:p>
        </p:txBody>
      </p:sp>
      <p:sp>
        <p:nvSpPr>
          <p:cNvPr id="14" name="内容占位符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n-US" altLang="zh-SG" dirty="0">
                <a:latin typeface="Salesforce Sans"/>
              </a:rPr>
              <a:t>Introduction to the question on the data set</a:t>
            </a:r>
          </a:p>
          <a:p>
            <a:pPr rtl="0"/>
            <a:r>
              <a:rPr lang="en-US" altLang="zh-SG" dirty="0">
                <a:latin typeface="Salesforce Sans"/>
              </a:rPr>
              <a:t>Data extraction, curation, preparation and cleaning to suit the problem</a:t>
            </a:r>
            <a:endParaRPr lang="zh-CN" altLang="en-US" dirty="0">
              <a:latin typeface="Salesforce Sans"/>
              <a:sym typeface="Salesforce Sans"/>
            </a:endParaRPr>
          </a:p>
          <a:p>
            <a:r>
              <a:rPr lang="en-US" altLang="zh-SG" dirty="0">
                <a:latin typeface="Salesforce Sans"/>
              </a:rPr>
              <a:t>Exploratory data analysis/visualization to gather relevant insights</a:t>
            </a:r>
            <a:endParaRPr lang="zh-CN" altLang="en-US" dirty="0">
              <a:latin typeface="Salesforce Sans"/>
              <a:sym typeface="Salesforce Sans"/>
            </a:endParaRPr>
          </a:p>
          <a:p>
            <a:pPr rtl="0"/>
            <a:r>
              <a:rPr lang="en-US" altLang="zh-CN" dirty="0">
                <a:latin typeface="Salesforce Sans"/>
                <a:ea typeface="微软雅黑" panose="020B0503020204020204" pitchFamily="34" charset="-122"/>
                <a:sym typeface="Salesforce Sans"/>
              </a:rPr>
              <a:t>Illustration to the machine learning technique applied in this project.</a:t>
            </a:r>
            <a:endParaRPr lang="zh-CN" altLang="en-US" dirty="0">
              <a:latin typeface="Salesforce Sans"/>
              <a:ea typeface="微软雅黑" panose="020B0503020204020204" pitchFamily="34" charset="-122"/>
              <a:sym typeface="Salesforce Sans"/>
            </a:endParaRP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F6958260-B828-4F71-B1E1-0B7FE07FA1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2208">
        <p159:morph option="byObject"/>
      </p:transition>
    </mc:Choice>
    <mc:Fallback>
      <p:transition spd="slow" advTm="222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1017F-99C5-450A-8D01-FC5826545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Mathematical Concepts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E5B11-C381-42CA-BA1D-8946D13563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063" indent="-457063">
              <a:buFont typeface="+mj-lt"/>
              <a:buAutoNum type="arabicPeriod"/>
            </a:pPr>
            <a:r>
              <a:rPr lang="en-US" dirty="0"/>
              <a:t>Term Frequency (TF) and Inverse Document Frequency (IDF)</a:t>
            </a:r>
          </a:p>
          <a:p>
            <a:pPr lvl="1"/>
            <a:r>
              <a:rPr lang="en-US" dirty="0"/>
              <a:t>TF is simply the frequency of a word in a document</a:t>
            </a:r>
          </a:p>
          <a:p>
            <a:pPr lvl="1"/>
            <a:r>
              <a:rPr lang="en-US" dirty="0"/>
              <a:t>IDF is the inverse of the document frequency among the whole corpus of documents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707AA95-F831-4735-9192-D9C07B3F2D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170" y="3912307"/>
            <a:ext cx="9747589" cy="2233786"/>
          </a:xfrm>
          <a:prstGeom prst="rect">
            <a:avLst/>
          </a:prstGeom>
        </p:spPr>
      </p:pic>
      <p:pic>
        <p:nvPicPr>
          <p:cNvPr id="7" name="Picture 6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2E1D037A-EDA4-4836-9146-BDC4C4FF9D8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170" y="3912307"/>
            <a:ext cx="9747589" cy="2233786"/>
          </a:xfrm>
          <a:prstGeom prst="rect">
            <a:avLst/>
          </a:prstGeom>
        </p:spPr>
      </p:pic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52932A5D-4336-41F0-9D86-F6121B67040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422049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7881">
        <p159:morph option="byObject"/>
      </p:transition>
    </mc:Choice>
    <mc:Fallback>
      <p:transition spd="slow" advTm="788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9EFEC-453F-413F-BAC9-48D894EAA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Mathematical Concepts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75A75-8116-4B33-BA96-B5B53C42BE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063" indent="-457063">
              <a:buFont typeface="+mj-lt"/>
              <a:buAutoNum type="arabicPeriod" startAt="2"/>
            </a:pPr>
            <a:r>
              <a:rPr lang="en-US" dirty="0"/>
              <a:t>Vector Space Model </a:t>
            </a:r>
          </a:p>
          <a:p>
            <a:pPr lvl="1"/>
            <a:r>
              <a:rPr lang="en-US" dirty="0"/>
              <a:t>In this model, each item is stored as a vector of its attributes (which are also vectors) in an n-dimensional space.</a:t>
            </a:r>
          </a:p>
          <a:p>
            <a:pPr lvl="1"/>
            <a:r>
              <a:rPr lang="en-US" dirty="0"/>
              <a:t>The angles between the vectors are calculated to determine the similarity between the vectors.</a:t>
            </a:r>
          </a:p>
        </p:txBody>
      </p:sp>
      <p:pic>
        <p:nvPicPr>
          <p:cNvPr id="8" name="Content Placeholder 7" descr="Diagram&#10;&#10;Description automatically generated">
            <a:extLst>
              <a:ext uri="{FF2B5EF4-FFF2-40B4-BE49-F238E27FC236}">
                <a16:creationId xmlns:a16="http://schemas.microsoft.com/office/drawing/2014/main" id="{FBC6917E-5AD2-470C-936B-9B9B4EAC7D7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4706" y="2729682"/>
            <a:ext cx="4647638" cy="2971441"/>
          </a:xfrm>
        </p:spPr>
      </p:pic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F894B934-D59D-4F7B-9A0C-55C154380F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1279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214">
        <p159:morph option="byObject"/>
      </p:transition>
    </mc:Choice>
    <mc:Fallback>
      <p:transition spd="slow" advTm="321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FAB43-3986-454E-8BB8-69079DAD2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0DC37-B2C4-4C53-BF4B-787700DAF5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063" y="2557158"/>
            <a:ext cx="9598696" cy="3318073"/>
          </a:xfrm>
        </p:spPr>
        <p:txBody>
          <a:bodyPr>
            <a:normAutofit fontScale="85000" lnSpcReduction="20000"/>
          </a:bodyPr>
          <a:lstStyle/>
          <a:p>
            <a:pPr marL="457063" indent="-457063">
              <a:buFont typeface="+mj-lt"/>
              <a:buAutoNum type="arabicPeriod"/>
            </a:pPr>
            <a:r>
              <a:rPr lang="en-US" dirty="0"/>
              <a:t>We consider two features to test our content-based recommenders: the overview of the movie’s plot and the genres of the movie.</a:t>
            </a:r>
          </a:p>
          <a:p>
            <a:pPr marL="457063" indent="-457063">
              <a:buFont typeface="+mj-lt"/>
              <a:buAutoNum type="arabicPeriod"/>
            </a:pPr>
            <a:r>
              <a:rPr lang="en-US" dirty="0"/>
              <a:t>Use </a:t>
            </a:r>
            <a:r>
              <a:rPr lang="en-US" dirty="0" err="1"/>
              <a:t>TfidfVectorizer</a:t>
            </a:r>
            <a:r>
              <a:rPr lang="en-US" dirty="0"/>
              <a:t> from </a:t>
            </a:r>
            <a:r>
              <a:rPr lang="en-US" dirty="0" err="1"/>
              <a:t>sklearn</a:t>
            </a:r>
            <a:r>
              <a:rPr lang="en-US" dirty="0"/>
              <a:t> library to get a matrix of n x m, where n is number of movies and m is number of words after calculating TF-IDF.</a:t>
            </a:r>
          </a:p>
          <a:p>
            <a:pPr marL="457063" indent="-457063">
              <a:buFont typeface="+mj-lt"/>
              <a:buAutoNum type="arabicPeriod"/>
            </a:pPr>
            <a:r>
              <a:rPr lang="en-US" dirty="0"/>
              <a:t>Use </a:t>
            </a:r>
            <a:r>
              <a:rPr lang="en-US" dirty="0" err="1"/>
              <a:t>linear_kernel</a:t>
            </a:r>
            <a:r>
              <a:rPr lang="en-US" dirty="0"/>
              <a:t> to from </a:t>
            </a:r>
            <a:r>
              <a:rPr lang="en-US" dirty="0" err="1"/>
              <a:t>sklearn</a:t>
            </a:r>
            <a:r>
              <a:rPr lang="en-US" dirty="0"/>
              <a:t> library to calculate the cosine similarity between vectors in the matrix.</a:t>
            </a:r>
          </a:p>
          <a:p>
            <a:pPr marL="457063" indent="-457063">
              <a:buFont typeface="+mj-lt"/>
              <a:buAutoNum type="arabicPeriod"/>
            </a:pPr>
            <a:r>
              <a:rPr lang="en-US" dirty="0"/>
              <a:t>Recommend the top 10 movies with the highest similarity to the input movie.</a:t>
            </a:r>
          </a:p>
          <a:p>
            <a:pPr marL="457063" indent="-457063">
              <a:buFont typeface="+mj-lt"/>
              <a:buAutoNum type="arabicPeriod"/>
            </a:pPr>
            <a:endParaRPr lang="en-US" dirty="0"/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E555BE3B-05F3-4F58-8FEB-E164BCEDF0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2123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9251">
        <p159:morph option="byObject"/>
      </p:transition>
    </mc:Choice>
    <mc:Fallback>
      <p:transition spd="slow" advTm="92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11AFFB2-C676-4510-872A-C76E12F4F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064" y="982770"/>
            <a:ext cx="9598696" cy="1303527"/>
          </a:xfrm>
        </p:spPr>
        <p:txBody>
          <a:bodyPr vert="horz" lIns="91416" tIns="45708" rIns="91416" bIns="45708" rtlCol="0" anchor="ctr">
            <a:normAutofit/>
          </a:bodyPr>
          <a:lstStyle/>
          <a:p>
            <a:r>
              <a:rPr lang="en-US" dirty="0"/>
              <a:t>Recommendations by ‘overview’ feature</a:t>
            </a:r>
          </a:p>
        </p:txBody>
      </p:sp>
      <p:graphicFrame>
        <p:nvGraphicFramePr>
          <p:cNvPr id="24" name="Table 4">
            <a:extLst>
              <a:ext uri="{FF2B5EF4-FFF2-40B4-BE49-F238E27FC236}">
                <a16:creationId xmlns:a16="http://schemas.microsoft.com/office/drawing/2014/main" id="{E0BDDD64-EE6C-4BA6-9226-ECF2DCC5E22D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1395805" y="2641959"/>
          <a:ext cx="9397213" cy="28829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13815">
                  <a:extLst>
                    <a:ext uri="{9D8B030D-6E8A-4147-A177-3AD203B41FA5}">
                      <a16:colId xmlns:a16="http://schemas.microsoft.com/office/drawing/2014/main" val="2146000732"/>
                    </a:ext>
                  </a:extLst>
                </a:gridCol>
                <a:gridCol w="3199567">
                  <a:extLst>
                    <a:ext uri="{9D8B030D-6E8A-4147-A177-3AD203B41FA5}">
                      <a16:colId xmlns:a16="http://schemas.microsoft.com/office/drawing/2014/main" val="980599977"/>
                    </a:ext>
                  </a:extLst>
                </a:gridCol>
                <a:gridCol w="3283831">
                  <a:extLst>
                    <a:ext uri="{9D8B030D-6E8A-4147-A177-3AD203B41FA5}">
                      <a16:colId xmlns:a16="http://schemas.microsoft.com/office/drawing/2014/main" val="3355507376"/>
                    </a:ext>
                  </a:extLst>
                </a:gridCol>
              </a:tblGrid>
              <a:tr h="2700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Avatar</a:t>
                      </a:r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Toy Story</a:t>
                      </a:r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 Matrix</a:t>
                      </a:r>
                    </a:p>
                  </a:txBody>
                  <a:tcPr marL="56701" marR="56701" marT="28351" marB="28351"/>
                </a:tc>
                <a:extLst>
                  <a:ext uri="{0D108BD9-81ED-4DB2-BD59-A6C34878D82A}">
                    <a16:rowId xmlns:a16="http://schemas.microsoft.com/office/drawing/2014/main" val="5258682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dirty="0"/>
                        <a:t>The Painting Sellers</a:t>
                      </a:r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Toy Story 3</a:t>
                      </a:r>
                      <a:endParaRPr lang="en-US" sz="1200"/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Holy Matrimony</a:t>
                      </a:r>
                      <a:endParaRPr lang="en-US" sz="1200"/>
                    </a:p>
                  </a:txBody>
                  <a:tcPr marL="56701" marR="56701" marT="28351" marB="28351"/>
                </a:tc>
                <a:extLst>
                  <a:ext uri="{0D108BD9-81ED-4DB2-BD59-A6C34878D82A}">
                    <a16:rowId xmlns:a16="http://schemas.microsoft.com/office/drawing/2014/main" val="2737174062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Onnenpeli</a:t>
                      </a:r>
                      <a:endParaRPr lang="en-US" sz="1200"/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Toy Story 2</a:t>
                      </a:r>
                      <a:endParaRPr lang="en-US" sz="1200"/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 x 14</a:t>
                      </a:r>
                      <a:endParaRPr lang="en-US" sz="1200" dirty="0"/>
                    </a:p>
                  </a:txBody>
                  <a:tcPr marL="56701" marR="56701" marT="28351" marB="28351"/>
                </a:tc>
                <a:extLst>
                  <a:ext uri="{0D108BD9-81ED-4DB2-BD59-A6C34878D82A}">
                    <a16:rowId xmlns:a16="http://schemas.microsoft.com/office/drawing/2014/main" val="1103586874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dirty="0"/>
                        <a:t>The Lumière Brothers’ First Films</a:t>
                      </a:r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Child's Play 2</a:t>
                      </a:r>
                      <a:endParaRPr lang="en-US" sz="1200"/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Pillow of Death</a:t>
                      </a:r>
                      <a:endParaRPr lang="en-US" sz="1200"/>
                    </a:p>
                  </a:txBody>
                  <a:tcPr marL="56701" marR="56701" marT="28351" marB="28351"/>
                </a:tc>
                <a:extLst>
                  <a:ext uri="{0D108BD9-81ED-4DB2-BD59-A6C34878D82A}">
                    <a16:rowId xmlns:a16="http://schemas.microsoft.com/office/drawing/2014/main" val="1209747867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Flatfoot in Egypt</a:t>
                      </a:r>
                      <a:endParaRPr lang="en-US" sz="1200" dirty="0"/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Group Sex</a:t>
                      </a:r>
                      <a:endParaRPr lang="en-US" sz="1200" dirty="0"/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 Flic</a:t>
                      </a:r>
                      <a:endParaRPr lang="en-US" sz="1200"/>
                    </a:p>
                  </a:txBody>
                  <a:tcPr marL="56701" marR="56701" marT="28351" marB="28351"/>
                </a:tc>
                <a:extLst>
                  <a:ext uri="{0D108BD9-81ED-4DB2-BD59-A6C34878D82A}">
                    <a16:rowId xmlns:a16="http://schemas.microsoft.com/office/drawing/2014/main" val="2054277856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Workers Leaving the Lumière Factory</a:t>
                      </a:r>
                      <a:endParaRPr lang="en-US" sz="1200"/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40 Year Old Virgin</a:t>
                      </a:r>
                      <a:endParaRPr lang="en-US" sz="1200" dirty="0"/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Death of a Cyclist</a:t>
                      </a:r>
                      <a:endParaRPr lang="en-US" sz="1200"/>
                    </a:p>
                  </a:txBody>
                  <a:tcPr marL="56701" marR="56701" marT="28351" marB="28351"/>
                </a:tc>
                <a:extLst>
                  <a:ext uri="{0D108BD9-81ED-4DB2-BD59-A6C34878D82A}">
                    <a16:rowId xmlns:a16="http://schemas.microsoft.com/office/drawing/2014/main" val="1133328472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Way South</a:t>
                      </a:r>
                      <a:endParaRPr lang="en-US" sz="1200"/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Andy Hardy's Blonde Trouble</a:t>
                      </a:r>
                      <a:endParaRPr lang="en-US" sz="1200"/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Richard III</a:t>
                      </a:r>
                      <a:endParaRPr lang="en-US" sz="1200"/>
                    </a:p>
                  </a:txBody>
                  <a:tcPr marL="56701" marR="56701" marT="28351" marB="28351"/>
                </a:tc>
                <a:extLst>
                  <a:ext uri="{0D108BD9-81ED-4DB2-BD59-A6C34878D82A}">
                    <a16:rowId xmlns:a16="http://schemas.microsoft.com/office/drawing/2014/main" val="3401845013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Passion in the Desert</a:t>
                      </a:r>
                      <a:endParaRPr lang="en-US" sz="1200"/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Malice</a:t>
                      </a:r>
                      <a:endParaRPr lang="en-US" sz="1200"/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Rogue Cop</a:t>
                      </a:r>
                      <a:endParaRPr lang="en-US" sz="1200"/>
                    </a:p>
                  </a:txBody>
                  <a:tcPr marL="56701" marR="56701" marT="28351" marB="28351"/>
                </a:tc>
                <a:extLst>
                  <a:ext uri="{0D108BD9-81ED-4DB2-BD59-A6C34878D82A}">
                    <a16:rowId xmlns:a16="http://schemas.microsoft.com/office/drawing/2014/main" val="404777942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My Piece of the Pie</a:t>
                      </a:r>
                      <a:endParaRPr lang="en-US" sz="1200"/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Small Fry</a:t>
                      </a:r>
                      <a:endParaRPr lang="en-US" sz="1200"/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Blood Out</a:t>
                      </a:r>
                      <a:endParaRPr lang="en-US" sz="1200"/>
                    </a:p>
                  </a:txBody>
                  <a:tcPr marL="56701" marR="56701" marT="28351" marB="28351"/>
                </a:tc>
                <a:extLst>
                  <a:ext uri="{0D108BD9-81ED-4DB2-BD59-A6C34878D82A}">
                    <a16:rowId xmlns:a16="http://schemas.microsoft.com/office/drawing/2014/main" val="3505816478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Chronicle of the Years of Fire</a:t>
                      </a:r>
                      <a:endParaRPr lang="en-US" sz="1200"/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Gang's All Here</a:t>
                      </a:r>
                      <a:endParaRPr lang="en-US" sz="1200"/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Evelyn Prentice</a:t>
                      </a:r>
                      <a:endParaRPr lang="en-US" sz="1200"/>
                    </a:p>
                  </a:txBody>
                  <a:tcPr marL="56701" marR="56701" marT="28351" marB="28351"/>
                </a:tc>
                <a:extLst>
                  <a:ext uri="{0D108BD9-81ED-4DB2-BD59-A6C34878D82A}">
                    <a16:rowId xmlns:a16="http://schemas.microsoft.com/office/drawing/2014/main" val="3945357066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My Way</a:t>
                      </a:r>
                      <a:endParaRPr lang="en-US" sz="1200"/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First $20 Million Is Always the Hardest</a:t>
                      </a:r>
                      <a:endParaRPr lang="en-US" sz="1200" dirty="0"/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Radio On</a:t>
                      </a:r>
                      <a:endParaRPr lang="en-US" sz="1200" dirty="0"/>
                    </a:p>
                  </a:txBody>
                  <a:tcPr marL="56701" marR="56701" marT="28351" marB="28351"/>
                </a:tc>
                <a:extLst>
                  <a:ext uri="{0D108BD9-81ED-4DB2-BD59-A6C34878D82A}">
                    <a16:rowId xmlns:a16="http://schemas.microsoft.com/office/drawing/2014/main" val="3723200253"/>
                  </a:ext>
                </a:extLst>
              </a:tr>
            </a:tbl>
          </a:graphicData>
        </a:graphic>
      </p:graphicFrame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6FBA4E29-03D4-4E5A-A2FC-AC7847A0B3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918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655">
        <p159:morph option="byObject"/>
      </p:transition>
    </mc:Choice>
    <mc:Fallback>
      <p:transition spd="slow" advTm="365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11AFFB2-C676-4510-872A-C76E12F4F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064" y="982770"/>
            <a:ext cx="9598696" cy="1303527"/>
          </a:xfrm>
        </p:spPr>
        <p:txBody>
          <a:bodyPr vert="horz" lIns="91416" tIns="45708" rIns="91416" bIns="45708" rtlCol="0" anchor="ctr">
            <a:normAutofit/>
          </a:bodyPr>
          <a:lstStyle/>
          <a:p>
            <a:r>
              <a:rPr lang="en-US" dirty="0"/>
              <a:t>Recommendations by ‘genres’ feature</a:t>
            </a:r>
          </a:p>
        </p:txBody>
      </p:sp>
      <p:graphicFrame>
        <p:nvGraphicFramePr>
          <p:cNvPr id="23" name="Table 4">
            <a:extLst>
              <a:ext uri="{FF2B5EF4-FFF2-40B4-BE49-F238E27FC236}">
                <a16:creationId xmlns:a16="http://schemas.microsoft.com/office/drawing/2014/main" id="{45D65CD1-81A8-48AD-BE10-BAC656C03882}"/>
              </a:ext>
            </a:extLst>
          </p:cNvPr>
          <p:cNvGraphicFramePr>
            <a:graphicFrameLocks/>
          </p:cNvGraphicFramePr>
          <p:nvPr/>
        </p:nvGraphicFramePr>
        <p:xfrm>
          <a:off x="1395805" y="2640247"/>
          <a:ext cx="9397213" cy="34777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13815">
                  <a:extLst>
                    <a:ext uri="{9D8B030D-6E8A-4147-A177-3AD203B41FA5}">
                      <a16:colId xmlns:a16="http://schemas.microsoft.com/office/drawing/2014/main" val="2146000732"/>
                    </a:ext>
                  </a:extLst>
                </a:gridCol>
                <a:gridCol w="3199567">
                  <a:extLst>
                    <a:ext uri="{9D8B030D-6E8A-4147-A177-3AD203B41FA5}">
                      <a16:colId xmlns:a16="http://schemas.microsoft.com/office/drawing/2014/main" val="980599977"/>
                    </a:ext>
                  </a:extLst>
                </a:gridCol>
                <a:gridCol w="3283831">
                  <a:extLst>
                    <a:ext uri="{9D8B030D-6E8A-4147-A177-3AD203B41FA5}">
                      <a16:colId xmlns:a16="http://schemas.microsoft.com/office/drawing/2014/main" val="3355507376"/>
                    </a:ext>
                  </a:extLst>
                </a:gridCol>
              </a:tblGrid>
              <a:tr h="2700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Avatar</a:t>
                      </a:r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Toy Story</a:t>
                      </a:r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 Matrix</a:t>
                      </a:r>
                    </a:p>
                  </a:txBody>
                  <a:tcPr marL="56701" marR="56701" marT="28351" marB="28351"/>
                </a:tc>
                <a:extLst>
                  <a:ext uri="{0D108BD9-81ED-4DB2-BD59-A6C34878D82A}">
                    <a16:rowId xmlns:a16="http://schemas.microsoft.com/office/drawing/2014/main" val="5258682"/>
                  </a:ext>
                </a:extLst>
              </a:tr>
              <a:tr h="409899"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Heidi Fleiss: Hollywood Madam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Pirates! In an Adventure with Scientists!</a:t>
                      </a:r>
                      <a:endParaRPr lang="en-US" sz="1200" b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Strange Case of the End of </a:t>
                      </a:r>
                      <a:r>
                        <a:rPr lang="en-US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Civilisation</a:t>
                      </a: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as We Know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extLst>
                  <a:ext uri="{0D108BD9-81ED-4DB2-BD59-A6C34878D82A}">
                    <a16:rowId xmlns:a16="http://schemas.microsoft.com/office/drawing/2014/main" val="2737174062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Catwalk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Balto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Murder à la Mod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extLst>
                  <a:ext uri="{0D108BD9-81ED-4DB2-BD59-A6C34878D82A}">
                    <a16:rowId xmlns:a16="http://schemas.microsoft.com/office/drawing/2014/main" val="1103586874"/>
                  </a:ext>
                </a:extLst>
              </a:tr>
              <a:tr h="409899"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From the Journals of Jean </a:t>
                      </a:r>
                      <a:r>
                        <a:rPr lang="en-US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Seberg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Land Before Time III: The Time of the Great Giving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Frogs for Snakes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extLst>
                  <a:ext uri="{0D108BD9-81ED-4DB2-BD59-A6C34878D82A}">
                    <a16:rowId xmlns:a16="http://schemas.microsoft.com/office/drawing/2014/main" val="1209747867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Crumb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Black Cauldron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Cecil B. Demented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extLst>
                  <a:ext uri="{0D108BD9-81ED-4DB2-BD59-A6C34878D82A}">
                    <a16:rowId xmlns:a16="http://schemas.microsoft.com/office/drawing/2014/main" val="2054277856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Show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Land Before Time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Crimewave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extLst>
                  <a:ext uri="{0D108BD9-81ED-4DB2-BD59-A6C34878D82A}">
                    <a16:rowId xmlns:a16="http://schemas.microsoft.com/office/drawing/2014/main" val="1133328472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Unzipped</a:t>
                      </a:r>
                      <a:endParaRPr lang="en-US" sz="1200" b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Wild Thornberrys Movie</a:t>
                      </a:r>
                      <a:endParaRPr lang="en-US" sz="1200" b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</a:t>
                      </a:r>
                      <a:r>
                        <a:rPr lang="en-US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Ferpect</a:t>
                      </a: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Crime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extLst>
                  <a:ext uri="{0D108BD9-81ED-4DB2-BD59-A6C34878D82A}">
                    <a16:rowId xmlns:a16="http://schemas.microsoft.com/office/drawing/2014/main" val="3401845013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Hoop Dreams</a:t>
                      </a:r>
                      <a:endParaRPr lang="en-US" sz="1200" b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Pinocchio and the Emperor of the Night</a:t>
                      </a:r>
                      <a:endParaRPr lang="en-US" sz="1200" b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Octopus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extLst>
                  <a:ext uri="{0D108BD9-81ED-4DB2-BD59-A6C34878D82A}">
                    <a16:rowId xmlns:a16="http://schemas.microsoft.com/office/drawing/2014/main" val="404777942"/>
                  </a:ext>
                </a:extLst>
              </a:tr>
              <a:tr h="409899"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Wonderful, Horrible Life of Leni Riefenstahl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Adventures of Mark Twain</a:t>
                      </a:r>
                      <a:endParaRPr lang="en-US" sz="1200" b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Liability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extLst>
                  <a:ext uri="{0D108BD9-81ED-4DB2-BD59-A6C34878D82A}">
                    <a16:rowId xmlns:a16="http://schemas.microsoft.com/office/drawing/2014/main" val="3505816478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Frank and Ollie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Pebble and the Penguin</a:t>
                      </a:r>
                      <a:endParaRPr lang="en-US" sz="1200" b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Caprice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extLst>
                  <a:ext uri="{0D108BD9-81ED-4DB2-BD59-A6C34878D82A}">
                    <a16:rowId xmlns:a16="http://schemas.microsoft.com/office/drawing/2014/main" val="3945357066"/>
                  </a:ext>
                </a:extLst>
              </a:tr>
              <a:tr h="409899"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Brother Minister: The Assassination of Malcolm X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Lego Batman: The Movie - DC Super Heroes Unite</a:t>
                      </a:r>
                      <a:endParaRPr lang="en-US" sz="1200" b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Shoot '</a:t>
                      </a:r>
                      <a:r>
                        <a:rPr lang="en-US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</a:t>
                      </a: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Up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extLst>
                  <a:ext uri="{0D108BD9-81ED-4DB2-BD59-A6C34878D82A}">
                    <a16:rowId xmlns:a16="http://schemas.microsoft.com/office/drawing/2014/main" val="3723200253"/>
                  </a:ext>
                </a:extLst>
              </a:tr>
            </a:tbl>
          </a:graphicData>
        </a:graphic>
      </p:graphicFrame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039A9742-8457-4F13-A053-A3E003B18B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2702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308">
        <p159:morph option="byObject"/>
      </p:transition>
    </mc:Choice>
    <mc:Fallback>
      <p:transition spd="slow" advTm="23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4C3F5-55FF-43D8-93A2-A6FE291A2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0E599-AC43-456F-9B7F-3BC26309C8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063" y="2557159"/>
            <a:ext cx="9598696" cy="1952687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The recommendations using ‘overview’ and ‘genres’ are different.</a:t>
            </a:r>
          </a:p>
          <a:p>
            <a:r>
              <a:rPr lang="en-US" dirty="0"/>
              <a:t>For movie ‘Toy Story’, which is a movie for kids, the overview-based system recommends ‘The Group Sex’, it is not suitable for children. Thus the genres-based seems better than the overview one.</a:t>
            </a:r>
          </a:p>
          <a:p>
            <a:r>
              <a:rPr lang="en-US" dirty="0"/>
              <a:t>The recommended movies may not be popular.</a:t>
            </a:r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DBEDE456-6AB3-407A-A7B1-F232B53B9D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0719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7308">
        <p159:morph option="byObject"/>
      </p:transition>
    </mc:Choice>
    <mc:Fallback>
      <p:transition spd="slow" advTm="173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4C3F5-55FF-43D8-93A2-A6FE291A2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Discussion of CB Approach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697C278-3E4C-4C90-A5D2-7DCD813732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Advantages	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0A85D85-4290-4C28-86CA-FA6F11E25A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7337" y="3243310"/>
            <a:ext cx="4717075" cy="2882467"/>
          </a:xfrm>
        </p:spPr>
        <p:txBody>
          <a:bodyPr>
            <a:normAutofit fontScale="70000" lnSpcReduction="20000"/>
          </a:bodyPr>
          <a:lstStyle/>
          <a:p>
            <a:pPr>
              <a:buClr>
                <a:schemeClr val="accent1"/>
              </a:buClr>
            </a:pPr>
            <a:r>
              <a:rPr lang="en-US" dirty="0"/>
              <a:t>The model does not need any data about other users, since the recommendations are specific to this user.</a:t>
            </a:r>
          </a:p>
          <a:p>
            <a:pPr marL="285664" indent="-285664"/>
            <a:r>
              <a:rPr lang="en-US" dirty="0"/>
              <a:t>The model can capture the specific interests of a user, and can recommend niche items that may not be popular but still relevant to the user profile.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B0F975D-60F7-47E9-ACC5-2BB87E93AD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Disadvantages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897E170-374A-4781-90D6-FA25E74964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9060" y="3243310"/>
            <a:ext cx="4717075" cy="2882467"/>
          </a:xfrm>
        </p:spPr>
        <p:txBody>
          <a:bodyPr>
            <a:normAutofit fontScale="70000" lnSpcReduction="20000"/>
          </a:bodyPr>
          <a:lstStyle/>
          <a:p>
            <a:pPr marL="285664" indent="-285664"/>
            <a:r>
              <a:rPr lang="en-US" dirty="0"/>
              <a:t>This technique requires a lot of domain knowledge because the feature of the items are hand-engineered to some extent.</a:t>
            </a:r>
          </a:p>
          <a:p>
            <a:pPr marL="285664" indent="-285664"/>
            <a:r>
              <a:rPr lang="en-US" dirty="0"/>
              <a:t>It will never recommend items which the user has not liked. It is a very narrow way of building an engine. For example, if the user liked an action movie, the system would never recommend other genres.</a:t>
            </a:r>
          </a:p>
          <a:p>
            <a:endParaRPr lang="en-US" dirty="0"/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6CE46BF2-9946-44F6-9632-FEC9818193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6344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7370">
        <p159:morph option="byObject"/>
      </p:transition>
    </mc:Choice>
    <mc:Fallback>
      <p:transition spd="slow" advTm="73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06013-F8DA-4BDF-8282-E7F3D24CA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168" y="1753043"/>
            <a:ext cx="9875203" cy="1822039"/>
          </a:xfrm>
        </p:spPr>
        <p:txBody>
          <a:bodyPr>
            <a:normAutofit fontScale="90000"/>
          </a:bodyPr>
          <a:lstStyle/>
          <a:p>
            <a:r>
              <a:rPr lang="en-US" dirty="0"/>
              <a:t>Approach II:</a:t>
            </a:r>
            <a:br>
              <a:rPr lang="en-US" dirty="0"/>
            </a:br>
            <a:r>
              <a:rPr lang="en-US" dirty="0"/>
              <a:t>Collaborative Filtering Recommendation System</a:t>
            </a:r>
            <a:endParaRPr lang="en-US" dirty="0">
              <a:ea typeface="+mj-lt"/>
              <a:cs typeface="+mj-lt"/>
            </a:endParaRP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071713A8-86F2-4528-B5E0-B17BA36E49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5262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4607">
        <p159:morph option="byObject"/>
      </p:transition>
    </mc:Choice>
    <mc:Fallback>
      <p:transition spd="slow" advTm="46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8949A-6D10-4067-8F9B-B667C004C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16" tIns="45708" rIns="91416" bIns="45708" rtlCol="0" anchor="ctr">
            <a:normAutofit/>
          </a:bodyPr>
          <a:lstStyle/>
          <a:p>
            <a:r>
              <a:rPr lang="en-US" dirty="0"/>
              <a:t>Background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946338-CDF3-4E90-96C0-E34D740623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8109" y="2560546"/>
            <a:ext cx="6054758" cy="3309266"/>
          </a:xfrm>
        </p:spPr>
        <p:txBody>
          <a:bodyPr vert="horz" lIns="91416" tIns="45708" rIns="91416" bIns="45708" rtlCol="0" anchor="t">
            <a:normAutofit fontScale="85000" lnSpcReduction="20000"/>
          </a:bodyPr>
          <a:lstStyle/>
          <a:p>
            <a:r>
              <a:rPr lang="en-US" dirty="0"/>
              <a:t>The Collaborative Filtering Recommender is based on the past behavior, the similarity in preferences, tastes and choices of two users. </a:t>
            </a:r>
          </a:p>
          <a:p>
            <a:r>
              <a:rPr lang="en-US" dirty="0"/>
              <a:t>There are two major techniques: memory-based and model-based.</a:t>
            </a:r>
          </a:p>
          <a:p>
            <a:r>
              <a:rPr lang="en-US" dirty="0"/>
              <a:t>We will do the model-based approach by using SVD model from Surprise library, which is a Python scikit for recommender systems.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071E4C06-BA14-4083-B25F-474316C0835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7767" y="2560547"/>
            <a:ext cx="3452948" cy="3309075"/>
          </a:xfrm>
          <a:prstGeom prst="rect">
            <a:avLst/>
          </a:prstGeom>
          <a:ln w="57150" cmpd="thickThin">
            <a:noFill/>
            <a:miter lim="800000"/>
          </a:ln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5839840-B712-48BD-9875-5D7BAB3A43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122" y="2560547"/>
            <a:ext cx="9598696" cy="3309075"/>
          </a:xfrm>
          <a:prstGeom prst="rect">
            <a:avLst/>
          </a:prstGeom>
          <a:ln w="57150" cmpd="thickThin">
            <a:noFill/>
            <a:miter lim="800000"/>
          </a:ln>
        </p:spPr>
      </p:pic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2CBCBABB-4285-473E-9C19-9C48BE930BF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860409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1875">
        <p159:morph option="byObject"/>
      </p:transition>
    </mc:Choice>
    <mc:Fallback>
      <p:transition spd="slow" advTm="118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3CD0C-8CDA-443A-A377-A995291A0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Mathematical Concepts Used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9C9585-A5F7-4CAD-B884-B1A902E92E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063" indent="-457063">
              <a:buFont typeface="+mj-lt"/>
              <a:buAutoNum type="arabicPeriod"/>
            </a:pPr>
            <a:r>
              <a:rPr lang="en-US" dirty="0"/>
              <a:t>Matrix Factorization:</a:t>
            </a:r>
          </a:p>
          <a:p>
            <a:pPr lvl="1"/>
            <a:r>
              <a:rPr lang="en-US" dirty="0"/>
              <a:t>A way to generate latent features when multiplying two different kinds of entities.</a:t>
            </a:r>
          </a:p>
          <a:p>
            <a:pPr lvl="1"/>
            <a:r>
              <a:rPr lang="en-US" dirty="0"/>
              <a:t>With the input of users’ ratings, we can predict how the users would rate other items so they can get recommendations based on that prediction.</a:t>
            </a:r>
          </a:p>
          <a:p>
            <a:pPr lvl="1"/>
            <a:r>
              <a:rPr lang="en-US" dirty="0"/>
              <a:t>The idea of this is to factorize a big rating matrix into two smaller matrices: user matrix and item matrix based on k features of movies (genre, actors, plot,…). We use SVD model to find the best matrices as possible.</a:t>
            </a:r>
          </a:p>
          <a:p>
            <a:pPr lvl="1"/>
            <a:r>
              <a:rPr lang="en-US" dirty="0"/>
              <a:t>The rating matrix now is represented as a dot product of user matrix and item matrix.</a:t>
            </a:r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90909F22-AE03-4982-AB72-8A819B5088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2095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5211">
        <p159:morph option="byObject"/>
      </p:transition>
    </mc:Choice>
    <mc:Fallback>
      <p:transition spd="slow" advTm="521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sym typeface="Salesforce Sans"/>
              </a:rPr>
              <a:t>1.</a:t>
            </a:r>
            <a:r>
              <a:rPr lang="zh-CN" altLang="en-US" dirty="0">
                <a:sym typeface="Salesforce Sans"/>
              </a:rPr>
              <a:t> </a:t>
            </a:r>
            <a:r>
              <a:rPr lang="en-US" altLang="zh-CN" dirty="0">
                <a:sym typeface="Salesforce Sans"/>
              </a:rPr>
              <a:t>Introduction</a:t>
            </a:r>
            <a:r>
              <a:rPr lang="zh-CN" altLang="en-US" dirty="0">
                <a:sym typeface="Salesforce Sans"/>
              </a:rPr>
              <a:t> </a:t>
            </a:r>
            <a:r>
              <a:rPr lang="en-US" altLang="zh-CN" dirty="0">
                <a:sym typeface="Salesforce Sans"/>
              </a:rPr>
              <a:t>to</a:t>
            </a:r>
            <a:r>
              <a:rPr lang="zh-CN" altLang="en-US" dirty="0">
                <a:sym typeface="Salesforce Sans"/>
              </a:rPr>
              <a:t> </a:t>
            </a:r>
            <a:r>
              <a:rPr lang="en-US" altLang="zh-CN" dirty="0">
                <a:sym typeface="Salesforce Sans"/>
              </a:rPr>
              <a:t>the</a:t>
            </a:r>
            <a:r>
              <a:rPr lang="zh-CN" altLang="en-US" dirty="0">
                <a:sym typeface="Salesforce Sans"/>
              </a:rPr>
              <a:t> </a:t>
            </a:r>
            <a:r>
              <a:rPr lang="en-US" altLang="zh-CN" dirty="0">
                <a:sym typeface="Salesforce Sans"/>
              </a:rPr>
              <a:t>question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Salesforce Sans"/>
            </a:endParaRPr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5EA8D847-4526-40B6-A726-E0644B96A3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9775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4328">
        <p159:morph option="byObject"/>
      </p:transition>
    </mc:Choice>
    <mc:Fallback>
      <p:transition spd="slow" advTm="432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D8038-C546-4AEE-8D70-1943649E7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Mathematical Concepts Used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CF74D3-DB5D-4F94-A620-71B63F1B27F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457063" indent="-457063">
                  <a:buFont typeface="+mj-lt"/>
                  <a:buAutoNum type="arabicPeriod" startAt="2"/>
                </a:pPr>
                <a:r>
                  <a:rPr lang="en-US" dirty="0"/>
                  <a:t>Metrics: </a:t>
                </a:r>
              </a:p>
              <a:p>
                <a:pPr lvl="1"/>
                <a:r>
                  <a:rPr lang="en-US" dirty="0"/>
                  <a:t>In this project, we will use offline metrics to evaluate our recommendation system.</a:t>
                </a:r>
              </a:p>
              <a:p>
                <a:pPr lvl="1"/>
                <a:r>
                  <a:rPr lang="en-US" dirty="0"/>
                  <a:t>Besides the common MAE, MSE and RMSE, we will also compute the </a:t>
                </a:r>
                <a:r>
                  <a:rPr lang="en-US" dirty="0" err="1"/>
                  <a:t>precision@k</a:t>
                </a:r>
                <a:r>
                  <a:rPr lang="en-US" dirty="0"/>
                  <a:t> and </a:t>
                </a:r>
                <a:r>
                  <a:rPr lang="en-US" dirty="0" err="1"/>
                  <a:t>recall@k</a:t>
                </a:r>
                <a:r>
                  <a:rPr lang="en-US" dirty="0"/>
                  <a:t>, which are commonly used in the field of information retrieval, can be used to evaluate the recommendation accuracy.</a:t>
                </a:r>
              </a:p>
              <a:p>
                <a:pPr lvl="2"/>
                <a:r>
                  <a:rPr lang="en-US" dirty="0"/>
                  <a:t>Precision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#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𝑜𝑓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𝑜𝑢𝑟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𝑟𝑒𝑐𝑜𝑚𝑚𝑒𝑛𝑑𝑎𝑡𝑖𝑜𝑛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𝑡h𝑎𝑡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𝑎𝑟𝑒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𝑟𝑒𝑙𝑒𝑣𝑎𝑛𝑡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#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𝑜𝑓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𝑖𝑡𝑒𝑚𝑠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𝑟𝑒𝑐𝑜𝑚𝑚𝑒𝑛𝑑</m:t>
                        </m:r>
                      </m:den>
                    </m:f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Recall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#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𝑜𝑓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𝑜𝑢𝑟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𝑟𝑒𝑐𝑜𝑚𝑚𝑒𝑛𝑑𝑎𝑡𝑖𝑜𝑛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𝑡h𝑎𝑡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𝑎𝑟𝑒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𝑟𝑒𝑙𝑒𝑣𝑎𝑛𝑡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#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𝑜𝑓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𝑎𝑙𝑙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𝑡h𝑒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𝑝𝑜𝑠𝑠𝑖𝑏𝑙𝑒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𝑟𝑒𝑙𝑒𝑣𝑎𝑛𝑡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𝑖𝑡𝑒𝑚𝑠</m:t>
                        </m:r>
                      </m:den>
                    </m:f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CF74D3-DB5D-4F94-A620-71B63F1B27F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1144" t="-2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A4EA61F8-71E5-4EB2-B31F-0D97848EA6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0647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283">
        <p159:morph option="byObject"/>
      </p:transition>
    </mc:Choice>
    <mc:Fallback>
      <p:transition spd="slow" advTm="328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39441-1C4E-4F66-991C-C78A7FAFD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FD4E9-E95A-4007-8940-FCAC1B599C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063" y="2557159"/>
            <a:ext cx="9700998" cy="3318072"/>
          </a:xfrm>
        </p:spPr>
        <p:txBody>
          <a:bodyPr>
            <a:normAutofit fontScale="85000" lnSpcReduction="20000"/>
          </a:bodyPr>
          <a:lstStyle/>
          <a:p>
            <a:pPr marL="457063" indent="-457063">
              <a:buFont typeface="+mj-lt"/>
              <a:buAutoNum type="arabicPeriod"/>
            </a:pPr>
            <a:r>
              <a:rPr lang="en-US" dirty="0"/>
              <a:t>Grid search is a tuning technique that attempts to compute the optimum values of hyperparameters. </a:t>
            </a:r>
          </a:p>
          <a:p>
            <a:pPr marL="457063" indent="-457063">
              <a:buFont typeface="+mj-lt"/>
              <a:buAutoNum type="arabicPeriod"/>
            </a:pPr>
            <a:r>
              <a:rPr lang="en-US" dirty="0"/>
              <a:t>To train our SVD model with the best parameters, we first split the dataset into two smaller sets A and B. A is used for parameter tuning using grid search, and B is used for unbiased estimation.</a:t>
            </a:r>
          </a:p>
          <a:p>
            <a:pPr marL="457063" indent="-457063">
              <a:buFont typeface="+mj-lt"/>
              <a:buAutoNum type="arabicPeriod"/>
            </a:pPr>
            <a:r>
              <a:rPr lang="en-US" dirty="0"/>
              <a:t>Use grid search for the whole set A to get a model with optimum hyperparameters.</a:t>
            </a:r>
          </a:p>
          <a:p>
            <a:pPr marL="457063" indent="-457063">
              <a:buFont typeface="+mj-lt"/>
              <a:buAutoNum type="arabicPeriod"/>
            </a:pPr>
            <a:r>
              <a:rPr lang="en-US" dirty="0"/>
              <a:t>Then use the optimum model to get estimation on set B and evaluate by using offline metrics.</a:t>
            </a:r>
          </a:p>
          <a:p>
            <a:pPr marL="457063" indent="-457063">
              <a:buFont typeface="+mj-lt"/>
              <a:buAutoNum type="arabicPeriod"/>
            </a:pPr>
            <a:endParaRPr lang="en-US" dirty="0"/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C005234E-40FE-4CDC-A2B2-044C6ECC17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3665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6047">
        <p159:morph option="byObject"/>
      </p:transition>
    </mc:Choice>
    <mc:Fallback>
      <p:transition spd="slow" advTm="3604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ABC87-B3FF-45A3-8E1B-E1C8DC9F6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B9D792B-E45C-44DB-A8EA-12C8730D33D6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1295063" y="3892044"/>
          <a:ext cx="9595524" cy="2090252"/>
        </p:xfrm>
        <a:graphic>
          <a:graphicData uri="http://schemas.openxmlformats.org/drawingml/2006/table">
            <a:tbl>
              <a:tblPr firstRow="1" bandRow="1">
                <a:noFill/>
                <a:tableStyleId>{93296810-A885-4BE3-A3E7-6D5BEEA58F35}</a:tableStyleId>
              </a:tblPr>
              <a:tblGrid>
                <a:gridCol w="4047706">
                  <a:extLst>
                    <a:ext uri="{9D8B030D-6E8A-4147-A177-3AD203B41FA5}">
                      <a16:colId xmlns:a16="http://schemas.microsoft.com/office/drawing/2014/main" val="3878887947"/>
                    </a:ext>
                  </a:extLst>
                </a:gridCol>
                <a:gridCol w="1848358">
                  <a:extLst>
                    <a:ext uri="{9D8B030D-6E8A-4147-A177-3AD203B41FA5}">
                      <a16:colId xmlns:a16="http://schemas.microsoft.com/office/drawing/2014/main" val="4039718445"/>
                    </a:ext>
                  </a:extLst>
                </a:gridCol>
                <a:gridCol w="1848356">
                  <a:extLst>
                    <a:ext uri="{9D8B030D-6E8A-4147-A177-3AD203B41FA5}">
                      <a16:colId xmlns:a16="http://schemas.microsoft.com/office/drawing/2014/main" val="307955000"/>
                    </a:ext>
                  </a:extLst>
                </a:gridCol>
                <a:gridCol w="1851104">
                  <a:extLst>
                    <a:ext uri="{9D8B030D-6E8A-4147-A177-3AD203B41FA5}">
                      <a16:colId xmlns:a16="http://schemas.microsoft.com/office/drawing/2014/main" val="1872997472"/>
                    </a:ext>
                  </a:extLst>
                </a:gridCol>
              </a:tblGrid>
              <a:tr h="792873">
                <a:tc>
                  <a:txBody>
                    <a:bodyPr/>
                    <a:lstStyle/>
                    <a:p>
                      <a:endParaRPr lang="en-US" sz="2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330614" marR="198368" marT="198368" marB="19836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MAE</a:t>
                      </a:r>
                    </a:p>
                  </a:txBody>
                  <a:tcPr marL="330614" marR="198368" marT="198368" marB="19836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MSE</a:t>
                      </a:r>
                    </a:p>
                  </a:txBody>
                  <a:tcPr marL="330614" marR="198368" marT="198368" marB="19836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RMSE</a:t>
                      </a:r>
                    </a:p>
                  </a:txBody>
                  <a:tcPr marL="330614" marR="198368" marT="198368" marB="19836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9970233"/>
                  </a:ext>
                </a:extLst>
              </a:tr>
              <a:tr h="648559"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Biased accuracy on set A</a:t>
                      </a:r>
                    </a:p>
                  </a:txBody>
                  <a:tcPr marL="330614" marR="171919" marT="171919" marB="17191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0.5808</a:t>
                      </a:r>
                    </a:p>
                  </a:txBody>
                  <a:tcPr marL="330614" marR="171919" marT="171919" marB="17191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0.5713</a:t>
                      </a:r>
                    </a:p>
                  </a:txBody>
                  <a:tcPr marL="330614" marR="171919" marT="171919" marB="17191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0.7559</a:t>
                      </a:r>
                    </a:p>
                  </a:txBody>
                  <a:tcPr marL="330614" marR="171919" marT="171919" marB="17191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5990090"/>
                  </a:ext>
                </a:extLst>
              </a:tr>
              <a:tr h="648559"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Unbiased accuracy on set B</a:t>
                      </a:r>
                    </a:p>
                  </a:txBody>
                  <a:tcPr marL="330614" marR="171919" marT="171919" marB="17191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0.7282</a:t>
                      </a:r>
                    </a:p>
                  </a:txBody>
                  <a:tcPr marL="330614" marR="171919" marT="171919" marB="17191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0.8873</a:t>
                      </a:r>
                    </a:p>
                  </a:txBody>
                  <a:tcPr marL="330614" marR="171919" marT="171919" marB="17191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0.9420</a:t>
                      </a:r>
                    </a:p>
                  </a:txBody>
                  <a:tcPr marL="330614" marR="171919" marT="171919" marB="17191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9106919"/>
                  </a:ext>
                </a:extLst>
              </a:tr>
            </a:tbl>
          </a:graphicData>
        </a:graphic>
      </p:graphicFrame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9A3C696-431F-440D-9625-BE200FAB01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063" y="2565966"/>
            <a:ext cx="9595524" cy="1303527"/>
          </a:xfrm>
        </p:spPr>
        <p:txBody>
          <a:bodyPr/>
          <a:lstStyle/>
          <a:p>
            <a:r>
              <a:rPr lang="en-US" dirty="0"/>
              <a:t>We got RMSE = 0.942 on our set B, which is </a:t>
            </a:r>
            <a:r>
              <a:rPr lang="en-US"/>
              <a:t>not very good,</a:t>
            </a:r>
            <a:endParaRPr lang="en-US" dirty="0"/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53F6085A-74B4-413A-848D-5E5AD7DE7D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0292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4630">
        <p159:morph option="byObject"/>
      </p:transition>
    </mc:Choice>
    <mc:Fallback>
      <p:transition spd="slow" advTm="463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06013-F8DA-4BDF-8282-E7F3D24CA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168" y="1753043"/>
            <a:ext cx="9875203" cy="1822039"/>
          </a:xfrm>
        </p:spPr>
        <p:txBody>
          <a:bodyPr>
            <a:normAutofit fontScale="90000"/>
          </a:bodyPr>
          <a:lstStyle/>
          <a:p>
            <a:r>
              <a:rPr lang="en-US" dirty="0"/>
              <a:t>Approach III:</a:t>
            </a:r>
            <a:br>
              <a:rPr lang="en-US" dirty="0"/>
            </a:br>
            <a:r>
              <a:rPr lang="en-US" dirty="0"/>
              <a:t>Hybrid Recommendation System</a:t>
            </a:r>
            <a:endParaRPr lang="en-US" dirty="0">
              <a:ea typeface="+mj-lt"/>
              <a:cs typeface="+mj-lt"/>
            </a:endParaRP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57C91FB3-2FA1-429C-B767-66C4EB7489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8108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4491">
        <p159:morph option="byObject"/>
      </p:transition>
    </mc:Choice>
    <mc:Fallback>
      <p:transition spd="slow" advTm="44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8209A-18EE-45FD-A734-FB101F1B2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25E97-CD7B-4ADA-B2F9-794F85C036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Hybrid recommender is system combine two or more recommendation strategies in different ways to benefit their complementary advantages.</a:t>
            </a:r>
          </a:p>
          <a:p>
            <a:r>
              <a:rPr lang="en-SG" dirty="0"/>
              <a:t>In our project, we combine our first two systems, the content-based and model-based, to build a hybrid one.</a:t>
            </a:r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EEECEC58-3D54-4C8B-B665-3EF55706ED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0424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8972">
        <p159:morph option="byObject"/>
      </p:transition>
    </mc:Choice>
    <mc:Fallback>
      <p:transition spd="slow" advTm="897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D62CD-8264-4BD7-BFCA-FC2851E9E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48B95-0160-49D7-AE66-714CF4A5B5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063" indent="-457063">
              <a:buFont typeface="+mj-lt"/>
              <a:buAutoNum type="arabicPeriod"/>
            </a:pPr>
            <a:r>
              <a:rPr lang="en-SG" dirty="0"/>
              <a:t>We use the content-based system to get the top 50 movies with the highest similar score to the given movie.</a:t>
            </a:r>
          </a:p>
          <a:p>
            <a:pPr marL="457063" indent="-457063">
              <a:buFont typeface="+mj-lt"/>
              <a:buAutoNum type="arabicPeriod"/>
            </a:pPr>
            <a:r>
              <a:rPr lang="en-SG" dirty="0"/>
              <a:t>From those 50 movies, we use the model-based system to predict how the given user would rate them.</a:t>
            </a:r>
          </a:p>
          <a:p>
            <a:pPr marL="457063" indent="-457063">
              <a:buFont typeface="+mj-lt"/>
              <a:buAutoNum type="arabicPeriod"/>
            </a:pPr>
            <a:r>
              <a:rPr lang="en-SG" dirty="0"/>
              <a:t>In 50 movies, we recommend the top 10 movies with the highest estimated ratings to the user.</a:t>
            </a:r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E7801A78-75FF-4489-A744-4157475282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2192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5621">
        <p159:morph option="byObject"/>
      </p:transition>
    </mc:Choice>
    <mc:Fallback>
      <p:transition spd="slow" advTm="256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63F66-7051-4314-A6E6-DA2A89DD6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Recommendations for User 10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4BB1560-8EB4-4144-855D-DA0E6665FCB5}"/>
              </a:ext>
            </a:extLst>
          </p:cNvPr>
          <p:cNvGraphicFramePr>
            <a:graphicFrameLocks/>
          </p:cNvGraphicFramePr>
          <p:nvPr/>
        </p:nvGraphicFramePr>
        <p:xfrm>
          <a:off x="1232717" y="2813118"/>
          <a:ext cx="9723390" cy="28829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8538">
                  <a:extLst>
                    <a:ext uri="{9D8B030D-6E8A-4147-A177-3AD203B41FA5}">
                      <a16:colId xmlns:a16="http://schemas.microsoft.com/office/drawing/2014/main" val="2146000732"/>
                    </a:ext>
                  </a:extLst>
                </a:gridCol>
                <a:gridCol w="3108222">
                  <a:extLst>
                    <a:ext uri="{9D8B030D-6E8A-4147-A177-3AD203B41FA5}">
                      <a16:colId xmlns:a16="http://schemas.microsoft.com/office/drawing/2014/main" val="980599977"/>
                    </a:ext>
                  </a:extLst>
                </a:gridCol>
                <a:gridCol w="3506630">
                  <a:extLst>
                    <a:ext uri="{9D8B030D-6E8A-4147-A177-3AD203B41FA5}">
                      <a16:colId xmlns:a16="http://schemas.microsoft.com/office/drawing/2014/main" val="3355507376"/>
                    </a:ext>
                  </a:extLst>
                </a:gridCol>
              </a:tblGrid>
              <a:tr h="27000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Avatar</a:t>
                      </a:r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Toy Story</a:t>
                      </a:r>
                    </a:p>
                  </a:txBody>
                  <a:tcPr marL="56701" marR="56701" marT="28351" marB="28351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 Matrix</a:t>
                      </a:r>
                    </a:p>
                  </a:txBody>
                  <a:tcPr marL="56701" marR="56701" marT="28351" marB="28351"/>
                </a:tc>
                <a:extLst>
                  <a:ext uri="{0D108BD9-81ED-4DB2-BD59-A6C34878D82A}">
                    <a16:rowId xmlns:a16="http://schemas.microsoft.com/office/drawing/2014/main" val="5258682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Wonderful, Horrible Life of Leni Riefenstahl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Black Stallion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Thin Man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extLst>
                  <a:ext uri="{0D108BD9-81ED-4DB2-BD59-A6C34878D82A}">
                    <a16:rowId xmlns:a16="http://schemas.microsoft.com/office/drawing/2014/main" val="2737174062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American Dream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Frozen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After then Thin Man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extLst>
                  <a:ext uri="{0D108BD9-81ED-4DB2-BD59-A6C34878D82A}">
                    <a16:rowId xmlns:a16="http://schemas.microsoft.com/office/drawing/2014/main" val="1103586874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Paris is Burning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Pirates! In an Adventure with Scientists!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Shadow of the Thin Man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extLst>
                  <a:ext uri="{0D108BD9-81ED-4DB2-BD59-A6C34878D82A}">
                    <a16:rowId xmlns:a16="http://schemas.microsoft.com/office/drawing/2014/main" val="1209747867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Hands on a Hardbody: The Documentary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Oblivion Island: </a:t>
                      </a:r>
                      <a:r>
                        <a:rPr lang="en-US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Haruka</a:t>
                      </a: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and the Magic Mirror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Murder by Death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extLst>
                  <a:ext uri="{0D108BD9-81ED-4DB2-BD59-A6C34878D82A}">
                    <a16:rowId xmlns:a16="http://schemas.microsoft.com/office/drawing/2014/main" val="2054277856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Maya Lin: A Strong Clear Vision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Treasure Island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Shot in the Dark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extLst>
                  <a:ext uri="{0D108BD9-81ED-4DB2-BD59-A6C34878D82A}">
                    <a16:rowId xmlns:a16="http://schemas.microsoft.com/office/drawing/2014/main" val="1133328472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Fast, Cheap &amp; Out of Control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Pinocchio and the Emperor of the Night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It’s a Wonderful World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extLst>
                  <a:ext uri="{0D108BD9-81ED-4DB2-BD59-A6C34878D82A}">
                    <a16:rowId xmlns:a16="http://schemas.microsoft.com/office/drawing/2014/main" val="3401845013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When We Were Kings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Kaena</a:t>
                      </a: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The Prophecy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Perfect Crime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extLst>
                  <a:ext uri="{0D108BD9-81ED-4DB2-BD59-A6C34878D82A}">
                    <a16:rowId xmlns:a16="http://schemas.microsoft.com/office/drawing/2014/main" val="404777942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Celluloid Closer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Incredible Journey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Deathtrap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extLst>
                  <a:ext uri="{0D108BD9-81ED-4DB2-BD59-A6C34878D82A}">
                    <a16:rowId xmlns:a16="http://schemas.microsoft.com/office/drawing/2014/main" val="3505816478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Microcosmos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 Search of the Castaways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Strange Case of the End of Civilization as We Know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extLst>
                  <a:ext uri="{0D108BD9-81ED-4DB2-BD59-A6C34878D82A}">
                    <a16:rowId xmlns:a16="http://schemas.microsoft.com/office/drawing/2014/main" val="3945357066"/>
                  </a:ext>
                </a:extLst>
              </a:tr>
              <a:tr h="261285"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Crumb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Legend of the Guardians: The Owls of </a:t>
                      </a:r>
                      <a:r>
                        <a:rPr lang="en-US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Ga’Hoole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Gumshoe</a:t>
                      </a:r>
                      <a:endParaRPr lang="en-US" sz="1200" b="0" dirty="0"/>
                    </a:p>
                  </a:txBody>
                  <a:tcPr marL="44234" marR="44234" marT="22117" marB="22117"/>
                </a:tc>
                <a:extLst>
                  <a:ext uri="{0D108BD9-81ED-4DB2-BD59-A6C34878D82A}">
                    <a16:rowId xmlns:a16="http://schemas.microsoft.com/office/drawing/2014/main" val="3723200253"/>
                  </a:ext>
                </a:extLst>
              </a:tr>
            </a:tbl>
          </a:graphicData>
        </a:graphic>
      </p:graphicFrame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75B22778-4DC4-4D27-B4B3-DB1803A65F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2638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4328">
        <p159:morph option="byObject"/>
      </p:transition>
    </mc:Choice>
    <mc:Fallback>
      <p:transition spd="slow" advTm="432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5F704B-4243-402E-BAD3-13A67AAA1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762000"/>
            <a:ext cx="10360501" cy="4462272"/>
          </a:xfrm>
        </p:spPr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zh-SG" sz="1800" b="0" i="0" u="none" strike="noStrike" dirty="0">
                <a:effectLst/>
                <a:latin typeface="Arial" panose="020B0604020202020204" pitchFamily="34" charset="0"/>
              </a:rPr>
              <a:t>References: </a:t>
            </a:r>
            <a:endParaRPr lang="en-US" altLang="zh-SG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zh-SG" sz="1800" b="0" i="0" u="none" strike="noStrike" dirty="0">
                <a:effectLst/>
                <a:latin typeface="Arial" panose="020B0604020202020204" pitchFamily="34" charset="0"/>
              </a:rPr>
              <a:t>[1] James Le (2018) </a:t>
            </a:r>
            <a:r>
              <a:rPr lang="en-US" altLang="zh-SG" sz="1800" b="0" i="0" u="sng" strike="noStrike" dirty="0">
                <a:effectLst/>
                <a:latin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4 Recommendation Engines That Can Predict Your Movie Tastes</a:t>
            </a:r>
            <a:endParaRPr lang="en-US" altLang="zh-SG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zh-SG" sz="1800" b="0" i="0" u="none" strike="noStrike" dirty="0">
                <a:effectLst/>
                <a:latin typeface="Arial" panose="020B0604020202020204" pitchFamily="34" charset="0"/>
              </a:rPr>
              <a:t>[2] Darla M, </a:t>
            </a:r>
            <a:r>
              <a:rPr lang="en-US" altLang="zh-SG" sz="1800" b="0" i="0" u="sng" strike="noStrike" dirty="0">
                <a:effectLst/>
                <a:latin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How TF-IDF Works</a:t>
            </a:r>
            <a:endParaRPr lang="en-US" altLang="zh-SG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zh-SG" sz="1800" b="0" i="0" u="none" strike="noStrike" dirty="0">
                <a:effectLst/>
                <a:latin typeface="Arial" panose="020B0604020202020204" pitchFamily="34" charset="0"/>
              </a:rPr>
              <a:t>[3] </a:t>
            </a:r>
            <a:r>
              <a:rPr lang="en-US" altLang="zh-SG" sz="1800" b="0" i="0" u="none" strike="noStrike" dirty="0" err="1">
                <a:effectLst/>
                <a:latin typeface="Arial" panose="020B0604020202020204" pitchFamily="34" charset="0"/>
              </a:rPr>
              <a:t>Cesarsouza</a:t>
            </a:r>
            <a:r>
              <a:rPr lang="en-US" altLang="zh-SG" sz="1800" b="0" i="0" u="none" strike="noStrike" dirty="0">
                <a:effectLst/>
                <a:latin typeface="Arial" panose="020B0604020202020204" pitchFamily="34" charset="0"/>
              </a:rPr>
              <a:t> (2010) </a:t>
            </a:r>
            <a:r>
              <a:rPr lang="en-US" altLang="zh-SG" sz="1800" b="0" i="0" u="sng" strike="noStrike" dirty="0">
                <a:effectLst/>
                <a:latin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Kernel Functions for Machine Learning Applications</a:t>
            </a:r>
            <a:endParaRPr lang="en-US" altLang="zh-SG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zh-SG" sz="1800" b="0" i="0" u="none" strike="noStrike" dirty="0">
                <a:effectLst/>
                <a:latin typeface="Arial" panose="020B0604020202020204" pitchFamily="34" charset="0"/>
              </a:rPr>
              <a:t>[3] Surprise library documentary </a:t>
            </a:r>
            <a:r>
              <a:rPr lang="en-US" altLang="zh-SG" sz="1800" b="0" i="0" u="sng" strike="noStrike" dirty="0">
                <a:effectLst/>
                <a:latin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 — Surprise 1 documentation</a:t>
            </a:r>
            <a:endParaRPr lang="en-US" altLang="zh-SG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zh-SG" sz="1800" b="0" i="0" u="none" strike="noStrike" dirty="0">
                <a:effectLst/>
                <a:latin typeface="Arial" panose="020B0604020202020204" pitchFamily="34" charset="0"/>
              </a:rPr>
              <a:t>[4] P. H. Aditya, I. Budi, Q. </a:t>
            </a:r>
            <a:r>
              <a:rPr lang="en-US" altLang="zh-SG" sz="1800" b="0" i="0" u="none" strike="noStrike" dirty="0" err="1">
                <a:effectLst/>
                <a:latin typeface="Arial" panose="020B0604020202020204" pitchFamily="34" charset="0"/>
              </a:rPr>
              <a:t>Munajat</a:t>
            </a:r>
            <a:r>
              <a:rPr lang="en-US" altLang="zh-SG" sz="1800" b="0" i="0" u="none" strike="noStrike" dirty="0">
                <a:effectLst/>
                <a:latin typeface="Arial" panose="020B0604020202020204" pitchFamily="34" charset="0"/>
              </a:rPr>
              <a:t> (2016) </a:t>
            </a:r>
            <a:r>
              <a:rPr lang="en-US" altLang="zh-SG" sz="1800" b="0" i="0" u="sng" strike="noStrike" dirty="0">
                <a:effectLst/>
                <a:latin typeface="Arial" panose="020B0604020202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 Comparative Analysis of Memory-based and  Model-based Collaborative Filtering on the  Implementation of Recommender System for E-commerce in Indonesia: A Case Study PT X</a:t>
            </a:r>
            <a:endParaRPr lang="en-US" altLang="zh-SG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zh-SG" sz="1800" b="0" i="0" u="none" strike="noStrike" dirty="0">
                <a:effectLst/>
                <a:latin typeface="Arial" panose="020B0604020202020204" pitchFamily="34" charset="0"/>
              </a:rPr>
              <a:t>[5] </a:t>
            </a:r>
            <a:r>
              <a:rPr lang="en-US" altLang="zh-SG" sz="1800" b="0" i="0" u="none" strike="noStrike" dirty="0" err="1">
                <a:effectLst/>
                <a:latin typeface="Arial" panose="020B0604020202020204" pitchFamily="34" charset="0"/>
              </a:rPr>
              <a:t>Farhad</a:t>
            </a:r>
            <a:r>
              <a:rPr lang="en-US" altLang="zh-SG" sz="1800" b="0" i="0" u="none" strike="noStrike" dirty="0">
                <a:effectLst/>
                <a:latin typeface="Arial" panose="020B0604020202020204" pitchFamily="34" charset="0"/>
              </a:rPr>
              <a:t> Malik (2020) </a:t>
            </a:r>
            <a:r>
              <a:rPr lang="en-US" altLang="zh-SG" sz="1800" b="0" i="0" u="sng" strike="noStrike" dirty="0">
                <a:effectLst/>
                <a:latin typeface="Arial" panose="020B0604020202020204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What Is Grid Search?. Explaining How To Obtain Optimal Hyperparameter Values</a:t>
            </a:r>
            <a:r>
              <a:rPr lang="en-US" altLang="zh-SG" sz="1800" b="0" i="0" u="none" strike="noStrike" dirty="0">
                <a:effectLst/>
                <a:latin typeface="Arial" panose="020B0604020202020204" pitchFamily="34" charset="0"/>
              </a:rPr>
              <a:t> </a:t>
            </a:r>
            <a:endParaRPr lang="en-US" altLang="zh-SG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zh-SG" sz="1800" b="0" i="0" u="none" strike="noStrike" dirty="0">
                <a:effectLst/>
                <a:latin typeface="Arial" panose="020B0604020202020204" pitchFamily="34" charset="0"/>
              </a:rPr>
              <a:t>[6] Maher </a:t>
            </a:r>
            <a:r>
              <a:rPr lang="en-US" altLang="zh-SG" sz="1800" b="0" i="0" u="none" strike="noStrike" dirty="0" err="1">
                <a:effectLst/>
                <a:latin typeface="Arial" panose="020B0604020202020204" pitchFamily="34" charset="0"/>
              </a:rPr>
              <a:t>Malaeb</a:t>
            </a:r>
            <a:r>
              <a:rPr lang="en-US" altLang="zh-SG" sz="1800" b="0" i="0" u="none" strike="noStrike" dirty="0">
                <a:effectLst/>
                <a:latin typeface="Arial" panose="020B0604020202020204" pitchFamily="34" charset="0"/>
              </a:rPr>
              <a:t> (2017) </a:t>
            </a:r>
            <a:r>
              <a:rPr lang="en-US" altLang="zh-SG" sz="1800" b="0" i="0" u="sng" strike="noStrike" dirty="0">
                <a:effectLst/>
                <a:latin typeface="Arial" panose="020B0604020202020204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Recall and Precision at k for Recommender Systems</a:t>
            </a:r>
            <a:endParaRPr lang="en-US" altLang="zh-SG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zh-SG" sz="1800" b="0" i="0" u="none" strike="noStrike" dirty="0">
                <a:effectLst/>
                <a:latin typeface="Arial" panose="020B0604020202020204" pitchFamily="34" charset="0"/>
              </a:rPr>
              <a:t>[7] </a:t>
            </a:r>
            <a:r>
              <a:rPr lang="en-US" altLang="zh-SG" sz="1800" b="0" i="0" u="none" strike="noStrike" dirty="0" err="1">
                <a:effectLst/>
                <a:latin typeface="Arial" panose="020B0604020202020204" pitchFamily="34" charset="0"/>
              </a:rPr>
              <a:t>Sachin</a:t>
            </a:r>
            <a:r>
              <a:rPr lang="en-US" altLang="zh-SG" sz="1800" b="0" i="0" u="none" strike="noStrike" dirty="0">
                <a:effectLst/>
                <a:latin typeface="Arial" panose="020B0604020202020204" pitchFamily="34" charset="0"/>
              </a:rPr>
              <a:t> </a:t>
            </a:r>
            <a:r>
              <a:rPr lang="en-US" altLang="zh-SG" sz="1800" b="0" i="0" u="none" strike="noStrike" dirty="0" err="1">
                <a:effectLst/>
                <a:latin typeface="Arial" panose="020B0604020202020204" pitchFamily="34" charset="0"/>
              </a:rPr>
              <a:t>Parbhu</a:t>
            </a:r>
            <a:r>
              <a:rPr lang="en-US" altLang="zh-SG" sz="1800" b="0" i="0" u="none" strike="noStrike" dirty="0">
                <a:effectLst/>
                <a:latin typeface="Arial" panose="020B0604020202020204" pitchFamily="34" charset="0"/>
              </a:rPr>
              <a:t> </a:t>
            </a:r>
            <a:r>
              <a:rPr lang="en-US" altLang="zh-SG" sz="1800" b="0" i="0" u="none" strike="noStrike" dirty="0" err="1">
                <a:effectLst/>
                <a:latin typeface="Arial" panose="020B0604020202020204" pitchFamily="34" charset="0"/>
              </a:rPr>
              <a:t>Thandapani</a:t>
            </a:r>
            <a:r>
              <a:rPr lang="en-US" altLang="zh-SG" sz="1800" b="0" i="0" u="none" strike="noStrike" dirty="0">
                <a:effectLst/>
                <a:latin typeface="Arial" panose="020B0604020202020204" pitchFamily="34" charset="0"/>
              </a:rPr>
              <a:t> (2019) </a:t>
            </a:r>
            <a:r>
              <a:rPr lang="en-US" altLang="zh-SG" sz="1800" b="0" i="0" u="sng" strike="noStrike" dirty="0">
                <a:effectLst/>
                <a:latin typeface="Arial" panose="020B0604020202020204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Recommendation Systems: Collaborative Filtering using Matrix Factorization</a:t>
            </a:r>
            <a:endParaRPr lang="en-US" altLang="zh-SG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zh-SG" sz="1800" b="0" i="0" u="none" strike="noStrike" dirty="0">
                <a:effectLst/>
                <a:latin typeface="Arial" panose="020B0604020202020204" pitchFamily="34" charset="0"/>
              </a:rPr>
              <a:t>[8] </a:t>
            </a:r>
            <a:r>
              <a:rPr lang="en-US" altLang="zh-SG" sz="1800" b="0" i="0" u="sng" strike="noStrike" dirty="0">
                <a:effectLst/>
                <a:latin typeface="Arial" panose="020B0604020202020204" pitchFamily="34" charset="0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Introduction  |  Recommendation Systems  |  Google Developers</a:t>
            </a:r>
            <a:endParaRPr lang="en-US" altLang="zh-SG" b="0" dirty="0">
              <a:effectLst/>
            </a:endParaRP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7D0AF8E1-ADD9-4D29-B794-9F7F2ED7CD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9529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612">
        <p159:morph option="byObject"/>
      </p:transition>
    </mc:Choice>
    <mc:Fallback>
      <p:transition spd="slow" advTm="16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网站&#10;&#10;描述已自动生成">
            <a:extLst>
              <a:ext uri="{FF2B5EF4-FFF2-40B4-BE49-F238E27FC236}">
                <a16:creationId xmlns:a16="http://schemas.microsoft.com/office/drawing/2014/main" id="{75836088-7897-4222-98EA-521CE51F388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961" r="12837"/>
          <a:stretch/>
        </p:blipFill>
        <p:spPr>
          <a:xfrm>
            <a:off x="20" y="10"/>
            <a:ext cx="12188805" cy="6857990"/>
          </a:xfrm>
          <a:prstGeom prst="rect">
            <a:avLst/>
          </a:prstGeom>
          <a:noFill/>
        </p:spPr>
      </p:pic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40F5CD11-770C-4743-8137-4C84C5E2AD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8501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2122">
        <p159:morph option="byObject"/>
      </p:transition>
    </mc:Choice>
    <mc:Fallback>
      <p:transition spd="slow" advTm="212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937391-04DF-4E97-B2DD-BDE27113C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3812" y="990600"/>
            <a:ext cx="10360501" cy="4462272"/>
          </a:xfrm>
        </p:spPr>
        <p:txBody>
          <a:bodyPr/>
          <a:lstStyle/>
          <a:p>
            <a:r>
              <a:rPr lang="en-US" altLang="zh-SG" dirty="0"/>
              <a:t>We choose to analyze the movie data set due to both of us are interested in movies.</a:t>
            </a:r>
          </a:p>
          <a:p>
            <a:r>
              <a:rPr lang="en-US" altLang="zh-SG" dirty="0"/>
              <a:t>There are two main perspectives:</a:t>
            </a:r>
          </a:p>
          <a:p>
            <a:pPr marL="0" indent="0">
              <a:buNone/>
            </a:pPr>
            <a:r>
              <a:rPr lang="en-US" altLang="zh-SG" dirty="0"/>
              <a:t>    1. If we want to make a movie, which aspect should we pay more attention? (the more we input, the more we gain?)</a:t>
            </a:r>
          </a:p>
          <a:p>
            <a:pPr marL="0" indent="0">
              <a:buNone/>
            </a:pPr>
            <a:r>
              <a:rPr lang="en-US" altLang="zh-SG" dirty="0"/>
              <a:t>    2. If we want to watch a movie, which movie satisfy our test most? (the recommendation system)</a:t>
            </a:r>
            <a:endParaRPr lang="zh-SG" altLang="en-US" dirty="0"/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21464136-AEEA-4581-AAEB-7C089D9F57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1408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8516">
        <p159:morph option="byObject"/>
      </p:transition>
    </mc:Choice>
    <mc:Fallback>
      <p:transition spd="slow" advTm="1851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en-US" altLang="zh-SG" dirty="0">
                <a:latin typeface="Salesforce Sans"/>
              </a:rPr>
              <a:t>2. Data extraction, curation, preparation and cleaning to suit the problem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Salesforce Sans"/>
            </a:endParaRPr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A8A2F0EF-2DA1-4285-A7B5-3802202795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2781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6441">
        <p159:morph option="byObject"/>
      </p:transition>
    </mc:Choice>
    <mc:Fallback>
      <p:transition spd="slow" advTm="644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939EB2A7-8AF9-47D6-8BF6-C139FB5137CD}"/>
              </a:ext>
            </a:extLst>
          </p:cNvPr>
          <p:cNvSpPr txBox="1"/>
          <p:nvPr/>
        </p:nvSpPr>
        <p:spPr>
          <a:xfrm>
            <a:off x="1103312" y="1219200"/>
            <a:ext cx="998220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altLang="zh-SG" b="1" i="0" dirty="0">
                <a:effectLst/>
                <a:latin typeface="Roboto"/>
              </a:rPr>
              <a:t>id</a:t>
            </a:r>
            <a:r>
              <a:rPr lang="en-US" altLang="zh-SG" b="0" i="0" dirty="0">
                <a:effectLst/>
                <a:latin typeface="Roboto"/>
              </a:rPr>
              <a:t>: ID of a movie on TMDB.</a:t>
            </a:r>
          </a:p>
          <a:p>
            <a:pPr algn="l">
              <a:buFont typeface="+mj-lt"/>
              <a:buAutoNum type="arabicPeriod"/>
            </a:pPr>
            <a:r>
              <a:rPr lang="en-US" altLang="zh-SG" b="1" i="0" dirty="0" err="1">
                <a:effectLst/>
                <a:latin typeface="Roboto"/>
              </a:rPr>
              <a:t>movieId</a:t>
            </a:r>
            <a:r>
              <a:rPr lang="en-US" altLang="zh-SG" b="0" i="0" dirty="0">
                <a:effectLst/>
                <a:latin typeface="Roboto"/>
              </a:rPr>
              <a:t>: ID of a movie on </a:t>
            </a:r>
            <a:r>
              <a:rPr lang="en-US" altLang="zh-SG" b="0" i="0" dirty="0" err="1">
                <a:effectLst/>
                <a:latin typeface="Roboto"/>
              </a:rPr>
              <a:t>MovieLens</a:t>
            </a:r>
            <a:r>
              <a:rPr lang="en-US" altLang="zh-SG" b="0" i="0" dirty="0">
                <a:effectLst/>
                <a:latin typeface="Roboto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US" altLang="zh-SG" b="1" i="0" dirty="0">
                <a:effectLst/>
                <a:latin typeface="Roboto"/>
              </a:rPr>
              <a:t>title</a:t>
            </a:r>
            <a:r>
              <a:rPr lang="en-US" altLang="zh-SG" b="0" i="0" dirty="0">
                <a:effectLst/>
                <a:latin typeface="Roboto"/>
              </a:rPr>
              <a:t>: The title of the movie.</a:t>
            </a:r>
          </a:p>
          <a:p>
            <a:pPr algn="l">
              <a:buFont typeface="+mj-lt"/>
              <a:buAutoNum type="arabicPeriod"/>
            </a:pPr>
            <a:r>
              <a:rPr lang="en-US" altLang="zh-SG" b="1" i="0" dirty="0">
                <a:effectLst/>
                <a:latin typeface="Roboto"/>
              </a:rPr>
              <a:t>genres</a:t>
            </a:r>
            <a:r>
              <a:rPr lang="en-US" altLang="zh-SG" b="0" i="0" dirty="0">
                <a:effectLst/>
                <a:latin typeface="Roboto"/>
              </a:rPr>
              <a:t> : Genres tag of the movie</a:t>
            </a:r>
          </a:p>
          <a:p>
            <a:pPr algn="l">
              <a:buFont typeface="+mj-lt"/>
              <a:buAutoNum type="arabicPeriod"/>
            </a:pPr>
            <a:r>
              <a:rPr lang="en-US" altLang="zh-SG" b="1" i="0" dirty="0">
                <a:effectLst/>
                <a:latin typeface="Roboto"/>
              </a:rPr>
              <a:t>overview</a:t>
            </a:r>
            <a:r>
              <a:rPr lang="en-US" altLang="zh-SG" b="0" i="0" dirty="0">
                <a:effectLst/>
                <a:latin typeface="Roboto"/>
              </a:rPr>
              <a:t>: A brief introduction of the movie. It is interesting to read.</a:t>
            </a:r>
          </a:p>
          <a:p>
            <a:pPr algn="l">
              <a:buFont typeface="+mj-lt"/>
              <a:buAutoNum type="arabicPeriod"/>
            </a:pPr>
            <a:r>
              <a:rPr lang="en-US" altLang="zh-SG" b="1" i="0" dirty="0" err="1">
                <a:effectLst/>
                <a:latin typeface="Roboto"/>
              </a:rPr>
              <a:t>original_language</a:t>
            </a:r>
            <a:r>
              <a:rPr lang="en-US" altLang="zh-SG" b="0" i="0" dirty="0">
                <a:effectLst/>
                <a:latin typeface="Roboto"/>
              </a:rPr>
              <a:t>: The original language of the movie.</a:t>
            </a:r>
          </a:p>
          <a:p>
            <a:pPr algn="l">
              <a:buFont typeface="+mj-lt"/>
              <a:buAutoNum type="arabicPeriod"/>
            </a:pPr>
            <a:r>
              <a:rPr lang="en-US" altLang="zh-SG" b="1" i="0" dirty="0">
                <a:effectLst/>
                <a:latin typeface="Roboto"/>
              </a:rPr>
              <a:t>budget</a:t>
            </a:r>
            <a:r>
              <a:rPr lang="en-US" altLang="zh-SG" b="0" i="0" dirty="0">
                <a:effectLst/>
                <a:latin typeface="Roboto"/>
              </a:rPr>
              <a:t> : How much money has been put to make the movie.</a:t>
            </a:r>
          </a:p>
          <a:p>
            <a:pPr algn="l">
              <a:buFont typeface="+mj-lt"/>
              <a:buAutoNum type="arabicPeriod"/>
            </a:pPr>
            <a:r>
              <a:rPr lang="en-US" altLang="zh-SG" b="1" i="0" dirty="0">
                <a:effectLst/>
                <a:latin typeface="Roboto"/>
              </a:rPr>
              <a:t>popularity</a:t>
            </a:r>
            <a:r>
              <a:rPr lang="en-US" altLang="zh-SG" b="0" i="0" dirty="0">
                <a:effectLst/>
                <a:latin typeface="Roboto"/>
              </a:rPr>
              <a:t>: It shows how popular the movie is.</a:t>
            </a:r>
          </a:p>
          <a:p>
            <a:pPr algn="l">
              <a:buFont typeface="+mj-lt"/>
              <a:buAutoNum type="arabicPeriod"/>
            </a:pPr>
            <a:r>
              <a:rPr lang="en-US" altLang="zh-SG" b="1" i="0" dirty="0" err="1">
                <a:effectLst/>
                <a:latin typeface="Roboto"/>
              </a:rPr>
              <a:t>production_companies</a:t>
            </a:r>
            <a:r>
              <a:rPr lang="en-US" altLang="zh-SG" b="0" i="0" dirty="0">
                <a:effectLst/>
                <a:latin typeface="Roboto"/>
              </a:rPr>
              <a:t>: Which companies produced this movie.</a:t>
            </a:r>
          </a:p>
          <a:p>
            <a:pPr algn="l">
              <a:buFont typeface="+mj-lt"/>
              <a:buAutoNum type="arabicPeriod"/>
            </a:pPr>
            <a:r>
              <a:rPr lang="en-US" altLang="zh-SG" b="1" i="0" dirty="0" err="1">
                <a:effectLst/>
                <a:latin typeface="Roboto"/>
              </a:rPr>
              <a:t>production_countries</a:t>
            </a:r>
            <a:r>
              <a:rPr lang="en-US" altLang="zh-SG" b="0" i="0" dirty="0">
                <a:effectLst/>
                <a:latin typeface="Roboto"/>
              </a:rPr>
              <a:t>: In which the movie is produced.</a:t>
            </a:r>
          </a:p>
          <a:p>
            <a:pPr algn="l">
              <a:buFont typeface="+mj-lt"/>
              <a:buAutoNum type="arabicPeriod"/>
            </a:pPr>
            <a:r>
              <a:rPr lang="en-US" altLang="zh-SG" b="1" i="0" dirty="0">
                <a:effectLst/>
                <a:latin typeface="Roboto"/>
              </a:rPr>
              <a:t>revenue</a:t>
            </a:r>
            <a:r>
              <a:rPr lang="en-US" altLang="zh-SG" b="0" i="0" dirty="0">
                <a:effectLst/>
                <a:latin typeface="Roboto"/>
              </a:rPr>
              <a:t>: The revenue of the movie.</a:t>
            </a:r>
          </a:p>
          <a:p>
            <a:pPr algn="l">
              <a:buFont typeface="+mj-lt"/>
              <a:buAutoNum type="arabicPeriod"/>
            </a:pPr>
            <a:r>
              <a:rPr lang="en-US" altLang="zh-SG" b="1" i="0" dirty="0">
                <a:effectLst/>
                <a:latin typeface="Roboto"/>
              </a:rPr>
              <a:t>runtime</a:t>
            </a:r>
            <a:r>
              <a:rPr lang="en-US" altLang="zh-SG" b="0" i="0" dirty="0">
                <a:effectLst/>
                <a:latin typeface="Roboto"/>
              </a:rPr>
              <a:t>: How long the movie is.</a:t>
            </a:r>
          </a:p>
          <a:p>
            <a:pPr algn="l">
              <a:buFont typeface="+mj-lt"/>
              <a:buAutoNum type="arabicPeriod"/>
            </a:pPr>
            <a:r>
              <a:rPr lang="en-US" altLang="zh-SG" b="1" i="0" dirty="0" err="1">
                <a:effectLst/>
                <a:latin typeface="Roboto"/>
              </a:rPr>
              <a:t>vote_average</a:t>
            </a:r>
            <a:r>
              <a:rPr lang="en-US" altLang="zh-SG" b="0" i="0" dirty="0">
                <a:effectLst/>
                <a:latin typeface="Roboto"/>
              </a:rPr>
              <a:t>: The average vote this movie got.</a:t>
            </a:r>
          </a:p>
          <a:p>
            <a:pPr algn="l">
              <a:buFont typeface="+mj-lt"/>
              <a:buAutoNum type="arabicPeriod"/>
            </a:pPr>
            <a:r>
              <a:rPr lang="en-US" altLang="zh-SG" b="1" i="0" dirty="0" err="1">
                <a:effectLst/>
                <a:latin typeface="Roboto"/>
              </a:rPr>
              <a:t>vote_count</a:t>
            </a:r>
            <a:r>
              <a:rPr lang="en-US" altLang="zh-SG" b="0" i="0" dirty="0">
                <a:effectLst/>
                <a:latin typeface="Roboto"/>
              </a:rPr>
              <a:t>: How many people vote for this movie.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E63E828-EF73-4EDF-9FFD-A565F7807235}"/>
              </a:ext>
            </a:extLst>
          </p:cNvPr>
          <p:cNvSpPr txBox="1"/>
          <p:nvPr/>
        </p:nvSpPr>
        <p:spPr>
          <a:xfrm>
            <a:off x="1217612" y="304800"/>
            <a:ext cx="5638800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SG" sz="2800" dirty="0"/>
              <a:t>Variables</a:t>
            </a:r>
            <a:endParaRPr lang="zh-SG" altLang="en-US" sz="2800" dirty="0"/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61AB67CD-5247-43EF-B86F-B88EF83D4E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1490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191">
        <p159:morph option="byObject"/>
      </p:transition>
    </mc:Choice>
    <mc:Fallback>
      <p:transition spd="slow" advTm="31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7F8681-977D-4193-BF01-4841D80A6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SG" dirty="0"/>
              <a:t>How many languages are there in the movies</a:t>
            </a:r>
            <a:endParaRPr lang="zh-SG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1C66C7-D312-4109-A23B-2C19582E6F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883" y="1701797"/>
            <a:ext cx="10360501" cy="4881566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Number of Languages : 38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SG" b="0" i="0" dirty="0" err="1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en</a:t>
            </a: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8246 		ja 451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es 311 		</a:t>
            </a:r>
            <a:r>
              <a:rPr lang="en-US" altLang="zh-SG" b="0" i="0" dirty="0" err="1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fr</a:t>
            </a: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189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ko 105 		</a:t>
            </a:r>
            <a:r>
              <a:rPr lang="en-US" altLang="zh-SG" b="0" i="0" dirty="0" err="1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zh</a:t>
            </a: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79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SG" b="0" i="0" dirty="0" err="1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cn</a:t>
            </a: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68 		it 58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de 53 		</a:t>
            </a:r>
            <a:r>
              <a:rPr lang="en-US" altLang="zh-SG" b="0" i="0" dirty="0" err="1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ru</a:t>
            </a: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47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SG" b="0" i="0" dirty="0" err="1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pt</a:t>
            </a: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21 		hi 20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no 19 		da 19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SG" b="0" i="0" dirty="0" err="1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sv</a:t>
            </a: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15 		</a:t>
            </a:r>
            <a:r>
              <a:rPr lang="en-US" altLang="zh-SG" b="0" i="0" dirty="0" err="1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th</a:t>
            </a: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10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pl 10 		</a:t>
            </a:r>
            <a:r>
              <a:rPr lang="en-US" altLang="zh-SG" b="0" i="0" dirty="0" err="1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nl</a:t>
            </a: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10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id 8 		tr 5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SG" b="0" i="0" dirty="0" err="1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te</a:t>
            </a: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5 		</a:t>
            </a:r>
            <a:r>
              <a:rPr lang="en-US" altLang="zh-SG" b="0" i="0" dirty="0" err="1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ar</a:t>
            </a: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3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SG" b="0" i="0" dirty="0" err="1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eu</a:t>
            </a: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3 		cs 3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SG" b="0" i="0" dirty="0" err="1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uk</a:t>
            </a: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3 		fa 2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SG" b="0" i="0" dirty="0" err="1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sr</a:t>
            </a: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2 		he 2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SG" b="0" i="0" dirty="0" err="1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tl</a:t>
            </a: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2 		fi 2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el 2 		</a:t>
            </a:r>
            <a:r>
              <a:rPr lang="en-US" altLang="zh-SG" b="0" i="0" dirty="0" err="1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ro</a:t>
            </a: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2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is 1 		hu 1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SG" b="0" i="0" dirty="0" err="1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ms</a:t>
            </a: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1 		ta 1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SG" b="0" i="0" dirty="0" err="1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nb</a:t>
            </a:r>
            <a:r>
              <a:rPr lang="en-US" altLang="zh-SG" b="0" i="0" dirty="0"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1 		la 1</a:t>
            </a:r>
            <a:endParaRPr lang="zh-SG" altLang="en-US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6F14A506-9805-4C11-A581-634FC6AC7E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8745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4127">
        <p159:morph option="byObject"/>
      </p:transition>
    </mc:Choice>
    <mc:Fallback>
      <p:transition spd="slow" advTm="1412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0DF802-5CB1-492B-BF9C-75961539F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SG" dirty="0"/>
              <a:t>How many companies and countries are involved into making these movies?</a:t>
            </a:r>
            <a:endParaRPr lang="zh-SG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F45A2BA-2C02-4DAF-B258-C139456686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SG" dirty="0"/>
              <a:t>9725 companies</a:t>
            </a:r>
          </a:p>
          <a:p>
            <a:r>
              <a:rPr lang="en-US" altLang="zh-SG" dirty="0"/>
              <a:t>106 countries</a:t>
            </a:r>
            <a:endParaRPr lang="zh-SG" altLang="en-US" dirty="0"/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D13F8017-2A7E-4FBA-B287-C5149DB546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49063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7442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8508">
        <p159:morph option="byObject"/>
      </p:transition>
    </mc:Choice>
    <mc:Fallback>
      <p:transition spd="slow" advTm="85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|0.5|0.7"/>
</p:tagLst>
</file>

<file path=ppt/theme/theme1.xml><?xml version="1.0" encoding="utf-8"?>
<a:theme xmlns:a="http://schemas.openxmlformats.org/drawingml/2006/main" name="技术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33220_TF02787990" id="{B92BC9B5-738B-4CC2-8CA1-E55E4DE48376}" vid="{E13EDB6E-3155-482C-B196-DB94B90BA714}"/>
    </a:ext>
  </a:extLst>
</a:theme>
</file>

<file path=ppt/theme/theme2.xml><?xml version="1.0" encoding="utf-8"?>
<a:theme xmlns:a="http://schemas.openxmlformats.org/drawingml/2006/main" name="办公室主题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办公室主题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0C67BEE-D13F-4BD2-98A5-34D8A0977F68}">
  <ds:schemaRefs>
    <ds:schemaRef ds:uri="http://purl.org/dc/dcmitype/"/>
    <ds:schemaRef ds:uri="http://schemas.microsoft.com/office/2006/metadata/properties"/>
    <ds:schemaRef ds:uri="http://schemas.microsoft.com/office/infopath/2007/PartnerControls"/>
    <ds:schemaRef ds:uri="4873beb7-5857-4685-be1f-d57550cc96cc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三条电路线演示文稿（宽屏）</Template>
  <TotalTime>558</TotalTime>
  <Words>2385</Words>
  <Application>Microsoft Office PowerPoint</Application>
  <PresentationFormat>自定义</PresentationFormat>
  <Paragraphs>265</Paragraphs>
  <Slides>37</Slides>
  <Notes>7</Notes>
  <HiddenSlides>0</HiddenSlides>
  <MMClips>37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5" baseType="lpstr">
      <vt:lpstr>Microsoft YaHei Light</vt:lpstr>
      <vt:lpstr>Roboto</vt:lpstr>
      <vt:lpstr>Salesforce Sans</vt:lpstr>
      <vt:lpstr>微软雅黑</vt:lpstr>
      <vt:lpstr>Arial</vt:lpstr>
      <vt:lpstr>Calibri</vt:lpstr>
      <vt:lpstr>Cambria Math</vt:lpstr>
      <vt:lpstr>技术 16x9</vt:lpstr>
      <vt:lpstr>Mini Project—Movie analysis and recommendation</vt:lpstr>
      <vt:lpstr>Outline</vt:lpstr>
      <vt:lpstr>1. Introduction to the question</vt:lpstr>
      <vt:lpstr>PowerPoint 演示文稿</vt:lpstr>
      <vt:lpstr>PowerPoint 演示文稿</vt:lpstr>
      <vt:lpstr>2. Data extraction, curation, preparation and cleaning to suit the problem</vt:lpstr>
      <vt:lpstr>PowerPoint 演示文稿</vt:lpstr>
      <vt:lpstr>How many languages are there in the movies</vt:lpstr>
      <vt:lpstr>How many companies and countries are involved into making these movies?</vt:lpstr>
      <vt:lpstr>3. Exploratory data analysis/visualization to gather relevant insights</vt:lpstr>
      <vt:lpstr>Primary analysis</vt:lpstr>
      <vt:lpstr>Relationship between variables</vt:lpstr>
      <vt:lpstr>Regression</vt:lpstr>
      <vt:lpstr>Primary movie recommendation without machine learning</vt:lpstr>
      <vt:lpstr>PowerPoint 演示文稿</vt:lpstr>
      <vt:lpstr>Then, it will provide a new dataset without machine learning. This recommendation is very rough. It only consider the genres. The better approach will use machine learning tools</vt:lpstr>
      <vt:lpstr>4. Illustration to the machine learning technique applied in this project.(machine learning)</vt:lpstr>
      <vt:lpstr>Approach I: Content-Based Recommendation System</vt:lpstr>
      <vt:lpstr>Background</vt:lpstr>
      <vt:lpstr>Mathematical Concepts Used</vt:lpstr>
      <vt:lpstr>Mathematical Concepts Used</vt:lpstr>
      <vt:lpstr>Methodology</vt:lpstr>
      <vt:lpstr>Recommendations by ‘overview’ feature</vt:lpstr>
      <vt:lpstr>Recommendations by ‘genres’ feature</vt:lpstr>
      <vt:lpstr>Observation</vt:lpstr>
      <vt:lpstr>Discussion of CB Approach</vt:lpstr>
      <vt:lpstr>Approach II: Collaborative Filtering Recommendation System</vt:lpstr>
      <vt:lpstr>Background</vt:lpstr>
      <vt:lpstr>Mathematical Concepts Used</vt:lpstr>
      <vt:lpstr>Mathematical Concepts Used</vt:lpstr>
      <vt:lpstr>Methodology</vt:lpstr>
      <vt:lpstr>Results</vt:lpstr>
      <vt:lpstr>Approach III: Hybrid Recommendation System</vt:lpstr>
      <vt:lpstr>Background</vt:lpstr>
      <vt:lpstr>Methodology</vt:lpstr>
      <vt:lpstr>Recommendations for User 10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Project—Movie recommendation</dc:title>
  <dc:creator>#HU TIANRUN#</dc:creator>
  <cp:lastModifiedBy>#HU TIANRUN#</cp:lastModifiedBy>
  <cp:revision>31</cp:revision>
  <dcterms:created xsi:type="dcterms:W3CDTF">2021-04-11T02:03:36Z</dcterms:created>
  <dcterms:modified xsi:type="dcterms:W3CDTF">2021-04-21T08:42:22Z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